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18" r:id="rId2"/>
    <p:sldId id="377" r:id="rId3"/>
    <p:sldId id="378" r:id="rId4"/>
    <p:sldId id="339" r:id="rId5"/>
    <p:sldId id="385" r:id="rId6"/>
    <p:sldId id="348" r:id="rId7"/>
    <p:sldId id="349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50" r:id="rId16"/>
    <p:sldId id="320" r:id="rId17"/>
    <p:sldId id="322" r:id="rId18"/>
    <p:sldId id="323" r:id="rId19"/>
    <p:sldId id="324" r:id="rId20"/>
    <p:sldId id="325" r:id="rId21"/>
    <p:sldId id="380" r:id="rId22"/>
    <p:sldId id="383" r:id="rId23"/>
    <p:sldId id="382" r:id="rId24"/>
    <p:sldId id="384" r:id="rId25"/>
    <p:sldId id="386" r:id="rId26"/>
    <p:sldId id="327" r:id="rId27"/>
    <p:sldId id="328" r:id="rId28"/>
    <p:sldId id="330" r:id="rId29"/>
    <p:sldId id="329" r:id="rId30"/>
    <p:sldId id="331" r:id="rId31"/>
    <p:sldId id="332" r:id="rId32"/>
    <p:sldId id="334" r:id="rId33"/>
    <p:sldId id="335" r:id="rId34"/>
    <p:sldId id="336" r:id="rId35"/>
    <p:sldId id="338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3" r:id="rId47"/>
    <p:sldId id="364" r:id="rId48"/>
    <p:sldId id="365" r:id="rId49"/>
    <p:sldId id="366" r:id="rId50"/>
    <p:sldId id="362" r:id="rId51"/>
    <p:sldId id="361" r:id="rId52"/>
    <p:sldId id="367" r:id="rId53"/>
    <p:sldId id="368" r:id="rId54"/>
    <p:sldId id="369" r:id="rId55"/>
    <p:sldId id="370" r:id="rId56"/>
    <p:sldId id="371" r:id="rId57"/>
    <p:sldId id="372" r:id="rId58"/>
    <p:sldId id="374" r:id="rId59"/>
    <p:sldId id="375" r:id="rId60"/>
    <p:sldId id="376" r:id="rId61"/>
    <p:sldId id="379" r:id="rId62"/>
  </p:sldIdLst>
  <p:sldSz cx="10080625" cy="7559675"/>
  <p:notesSz cx="7559675" cy="10691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12" d="100"/>
          <a:sy n="112" d="100"/>
        </p:scale>
        <p:origin x="18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6683B-A035-4F68-B220-4D71DAD1CDF6}" type="datetimeFigureOut">
              <a:rPr lang="zh-CN" altLang="en-US" smtClean="0"/>
              <a:t>2025/3/23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71D0B-F6EF-41CF-8648-641DBFC01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19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Examples: multiplying a value by 0.01 leads to ~2</a:t>
            </a:r>
            <a:r>
              <a:rPr lang="en-US" altLang="zh-CN" baseline="30000" dirty="0"/>
              <a:t>7 </a:t>
            </a:r>
            <a:r>
              <a:rPr lang="en-US" altLang="zh-CN" dirty="0"/>
              <a:t>ratio, 0.001 leads to ~2</a:t>
            </a:r>
            <a:r>
              <a:rPr lang="en-US" altLang="zh-CN" baseline="30000" dirty="0"/>
              <a:t>10 </a:t>
            </a:r>
            <a:r>
              <a:rPr lang="en-US" altLang="zh-CN" dirty="0"/>
              <a:t>ratio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1D0B-F6EF-41CF-8648-641DBFC0110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67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F1202-EBD9-427A-8F97-9BAF57756806}" type="datetimeFigureOut">
              <a:rPr lang="zh-CN" altLang="en-US" smtClean="0"/>
              <a:t>2025/3/23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89DD-4B43-4992-B232-9EF980A748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268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1237197"/>
            <a:ext cx="85685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1489-74AA-4745-817A-43F39CF5BD69}" type="datetimeFigureOut">
              <a:rPr lang="zh-CN" altLang="en-US" smtClean="0"/>
              <a:t>2025/3/23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0D6F2-586D-46C3-BA76-9F276CBB2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319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1489-74AA-4745-817A-43F39CF5BD69}" type="datetimeFigureOut">
              <a:rPr lang="zh-CN" altLang="en-US" smtClean="0"/>
              <a:t>2025/3/23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0D6F2-586D-46C3-BA76-9F276CBB2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34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224" y="415049"/>
            <a:ext cx="8705657" cy="14674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3638" b="0" i="0" kern="1200" dirty="0">
                <a:solidFill>
                  <a:schemeClr val="tx1"/>
                </a:solidFill>
                <a:latin typeface="+mj-lt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4423862" cy="4770795"/>
          </a:xfrm>
          <a:prstGeom prst="rect">
            <a:avLst/>
          </a:prstGeom>
        </p:spPr>
        <p:txBody>
          <a:bodyPr vert="horz" lIns="82012" tIns="41005" rIns="82012" bIns="41005"/>
          <a:lstStyle>
            <a:lvl1pPr marL="283284" indent="-283284">
              <a:buFont typeface="Wingdings" panose="05000000000000000000" pitchFamily="2" charset="2"/>
              <a:buChar char="§"/>
              <a:defRPr sz="2315" b="0" i="0">
                <a:solidFill>
                  <a:schemeClr val="tx1"/>
                </a:solidFill>
                <a:latin typeface="+mj-lt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>
              <a:defRPr sz="1984" b="0" i="0">
                <a:solidFill>
                  <a:schemeClr val="tx1"/>
                </a:solidFill>
                <a:latin typeface="+mj-lt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>
              <a:defRPr sz="1653" b="0" i="0">
                <a:solidFill>
                  <a:schemeClr val="tx1"/>
                </a:solidFill>
                <a:latin typeface="+mj-lt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>
              <a:defRPr sz="1488" b="0" i="0">
                <a:solidFill>
                  <a:schemeClr val="tx1"/>
                </a:solidFill>
                <a:latin typeface="+mj-lt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>
              <a:defRPr sz="1488" b="0" i="0">
                <a:solidFill>
                  <a:schemeClr val="tx1"/>
                </a:solidFill>
                <a:latin typeface="+mj-lt"/>
                <a:ea typeface="Droid Sans" panose="020B0606030804020204" pitchFamily="34" charset="0"/>
                <a:cs typeface="Droid Sans" panose="020B06060308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124322" y="2001091"/>
            <a:ext cx="4281795" cy="4770795"/>
          </a:xfrm>
          <a:prstGeom prst="rect">
            <a:avLst/>
          </a:prstGeom>
        </p:spPr>
        <p:txBody>
          <a:bodyPr vert="horz" lIns="82012" tIns="41005" rIns="82012" bIns="41005"/>
          <a:lstStyle>
            <a:lvl1pPr marL="283284" indent="-283284">
              <a:buFont typeface="Wingdings" panose="05000000000000000000" pitchFamily="2" charset="2"/>
              <a:buChar char="§"/>
              <a:defRPr b="0" i="0">
                <a:solidFill>
                  <a:schemeClr val="tx1"/>
                </a:solidFill>
                <a:latin typeface="+mj-lt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+mj-lt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+mj-lt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+mj-lt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+mj-lt"/>
                <a:ea typeface="Droid Sans" panose="020B0606030804020204" pitchFamily="34" charset="0"/>
                <a:cs typeface="Droid Sans" panose="020B06060308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5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1202-EBD9-427A-8F97-9BAF57756806}" type="datetimeFigureOut">
              <a:rPr lang="zh-CN" altLang="en-US" smtClean="0"/>
              <a:t>2025/3/23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E89DD-4B43-4992-B232-9EF980A748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47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nvidia.com/summit-gpu-supercomputer-enables-smarter-science/" TargetMode="External"/><Relationship Id="rId2" Type="http://schemas.openxmlformats.org/officeDocument/2006/relationships/hyperlink" Target="https://dl.acm.org/citation.cfm?id=3291722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vidia.com/deeplearning/sdk/mixed-precision-training/#framework" TargetMode="Externa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nvidia.com/author/syokim/" TargetMode="External"/><Relationship Id="rId2" Type="http://schemas.openxmlformats.org/officeDocument/2006/relationships/hyperlink" Target="https://devblogs.nvidia.com/author/jappleyard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nvidia.com/deeplearning/sdk/mixed-precision-training/index.html" TargetMode="External"/><Relationship Id="rId5" Type="http://schemas.openxmlformats.org/officeDocument/2006/relationships/hyperlink" Target="https://devblogs.nvidia.com/tensor-ops-made-easier-in-cudnn/" TargetMode="External"/><Relationship Id="rId4" Type="http://schemas.openxmlformats.org/officeDocument/2006/relationships/hyperlink" Target="https://devblogs.nvidia.com/programming-tensor-cores-cuda-9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6496" y="1237197"/>
            <a:ext cx="8567632" cy="4757203"/>
          </a:xfrm>
        </p:spPr>
        <p:txBody>
          <a:bodyPr>
            <a:normAutofit/>
          </a:bodyPr>
          <a:lstStyle/>
          <a:p>
            <a:pPr lvl="0"/>
            <a:r>
              <a:rPr lang="en-US" altLang="zh-CN" sz="5291" dirty="0"/>
              <a:t>Introduction to CUDA</a:t>
            </a:r>
            <a:br>
              <a:rPr lang="en-US" altLang="zh-CN" sz="5291" dirty="0"/>
            </a:br>
            <a:br>
              <a:rPr lang="en-US" altLang="zh-CN" sz="5291"/>
            </a:br>
            <a:r>
              <a:rPr lang="en-US" altLang="zh-CN" sz="3968" i="1"/>
              <a:t>(10) </a:t>
            </a:r>
            <a:r>
              <a:rPr lang="en-US" altLang="zh-CN" sz="3968" i="1" dirty="0"/>
              <a:t>Tensor Cores </a:t>
            </a:r>
            <a:br>
              <a:rPr lang="en-US" altLang="zh-CN" sz="3968" i="1" dirty="0"/>
            </a:br>
            <a:r>
              <a:rPr lang="en-US" altLang="zh-CN" sz="3968" i="1" dirty="0"/>
              <a:t>&amp; </a:t>
            </a:r>
            <a:br>
              <a:rPr lang="en-US" altLang="zh-CN" sz="3968" i="1" dirty="0"/>
            </a:br>
            <a:r>
              <a:rPr lang="en-US" altLang="zh-CN" sz="3968" i="1" dirty="0"/>
              <a:t>Mixed Precision Programming</a:t>
            </a:r>
            <a:br>
              <a:rPr lang="en-US" altLang="zh-CN" sz="3968" i="1" dirty="0"/>
            </a:br>
            <a:r>
              <a:rPr lang="en-US" altLang="zh-CN" sz="3086" dirty="0"/>
              <a:t> </a:t>
            </a:r>
            <a:br>
              <a:rPr lang="en-US" altLang="zh-CN" sz="3086" dirty="0"/>
            </a:br>
            <a:endParaRPr lang="zh-CN" altLang="en-US" sz="5291" dirty="0"/>
          </a:p>
        </p:txBody>
      </p:sp>
      <p:sp>
        <p:nvSpPr>
          <p:cNvPr id="4" name="矩形 3"/>
          <p:cNvSpPr/>
          <p:nvPr/>
        </p:nvSpPr>
        <p:spPr>
          <a:xfrm>
            <a:off x="624477" y="436847"/>
            <a:ext cx="2329484" cy="3976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hangingPunct="0"/>
            <a:r>
              <a:rPr lang="en-US" altLang="zh-CN" sz="1984">
                <a:latin typeface="Liberation Sans" pitchFamily="18"/>
                <a:ea typeface="Noto Sans CJK SC Regular" pitchFamily="2"/>
                <a:cs typeface="FreeSans" pitchFamily="2"/>
              </a:rPr>
              <a:t>Parallel Computing</a:t>
            </a:r>
            <a:endParaRPr lang="en-US" altLang="zh-CN" sz="1984" dirty="0"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164775" y="367385"/>
            <a:ext cx="2777833" cy="546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8221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Low-Precision Integers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68418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zh-CN" altLang="en-US" sz="2200" dirty="0"/>
              <a:t>这些灵活的指令对于线性代数计算（如矩阵乘法和卷积）非常有用。</a:t>
            </a:r>
          </a:p>
          <a:p>
            <a:pPr lvl="1">
              <a:lnSpc>
                <a:spcPct val="100000"/>
              </a:lnSpc>
            </a:pPr>
            <a:r>
              <a:rPr lang="zh-CN" altLang="en-US" sz="2200" dirty="0"/>
              <a:t>它们特别适合于实现深度学习推理（</a:t>
            </a:r>
            <a:r>
              <a:rPr lang="en-US" altLang="zh-CN" sz="2200" dirty="0"/>
              <a:t>inference</a:t>
            </a:r>
            <a:r>
              <a:rPr lang="zh-CN" altLang="en-US" sz="2200" dirty="0"/>
              <a:t>）中的</a:t>
            </a:r>
            <a:r>
              <a:rPr lang="en-US" altLang="zh-CN" sz="2200" dirty="0"/>
              <a:t>8</a:t>
            </a:r>
            <a:r>
              <a:rPr lang="zh-CN" altLang="en-US" sz="2200" dirty="0"/>
              <a:t>位整数卷积。</a:t>
            </a:r>
            <a:endParaRPr lang="en-US" altLang="zh-CN" sz="2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832" y="3492182"/>
            <a:ext cx="59436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20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Low-Precision Integers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68418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altLang="zh-CN" sz="2400" dirty="0"/>
              <a:t>DP4A</a:t>
            </a:r>
            <a:r>
              <a:rPr lang="zh-CN" altLang="en-US" sz="2400" dirty="0"/>
              <a:t>应用案例：</a:t>
            </a:r>
            <a:r>
              <a:rPr lang="en-US" altLang="zh-CN" sz="2400" dirty="0"/>
              <a:t> cross-correlation algorithm </a:t>
            </a:r>
          </a:p>
          <a:p>
            <a:pPr lvl="1">
              <a:lnSpc>
                <a:spcPct val="100000"/>
              </a:lnSpc>
            </a:pPr>
            <a:r>
              <a:rPr lang="zh-CN" altLang="en-US" sz="2400" dirty="0"/>
              <a:t>常用在射电望远镜数据处理</a:t>
            </a:r>
            <a:r>
              <a:rPr lang="en-US" altLang="zh-CN" sz="2400" dirty="0"/>
              <a:t>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252" y="3105785"/>
            <a:ext cx="59436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27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on Pascal GPUs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68418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rgbClr val="0114C5"/>
                </a:solidFill>
              </a:rPr>
              <a:t>Pascal GPU architecture </a:t>
            </a:r>
            <a:r>
              <a:rPr lang="en-US" altLang="zh-CN" sz="2400" dirty="0"/>
              <a:t>implements general-purpose, IEEE 754 FP16 arithmetic.</a:t>
            </a:r>
          </a:p>
          <a:p>
            <a:pPr lvl="1">
              <a:lnSpc>
                <a:spcPct val="100000"/>
              </a:lnSpc>
            </a:pPr>
            <a:endParaRPr lang="en-US" altLang="zh-CN" sz="2400" dirty="0"/>
          </a:p>
          <a:p>
            <a:pPr lvl="1">
              <a:lnSpc>
                <a:spcPct val="100000"/>
              </a:lnSpc>
            </a:pPr>
            <a:r>
              <a:rPr lang="en-US" altLang="zh-CN" sz="2400" dirty="0"/>
              <a:t>P100</a:t>
            </a:r>
            <a:r>
              <a:rPr lang="zh-CN" altLang="en-US" sz="2400" dirty="0"/>
              <a:t>（</a:t>
            </a:r>
            <a:r>
              <a:rPr lang="en-US" altLang="zh-CN" sz="2400" dirty="0"/>
              <a:t>GP100</a:t>
            </a:r>
            <a:r>
              <a:rPr lang="zh-CN" altLang="en-US" sz="2400" dirty="0"/>
              <a:t>）：</a:t>
            </a:r>
          </a:p>
          <a:p>
            <a:pPr lvl="2">
              <a:lnSpc>
                <a:spcPct val="100000"/>
              </a:lnSpc>
            </a:pPr>
            <a:r>
              <a:rPr lang="zh-CN" altLang="en-US" sz="2069" dirty="0"/>
              <a:t>支持全速的高性能</a:t>
            </a:r>
            <a:r>
              <a:rPr lang="en-US" altLang="zh-CN" sz="2069" dirty="0"/>
              <a:t>FP16</a:t>
            </a:r>
            <a:r>
              <a:rPr lang="zh-CN" altLang="en-US" sz="2069" dirty="0"/>
              <a:t>。</a:t>
            </a:r>
          </a:p>
          <a:p>
            <a:pPr lvl="2">
              <a:lnSpc>
                <a:spcPct val="100000"/>
              </a:lnSpc>
            </a:pPr>
            <a:r>
              <a:rPr lang="zh-CN" altLang="en-US" sz="2069" dirty="0"/>
              <a:t>不支持</a:t>
            </a:r>
            <a:r>
              <a:rPr lang="en-US" altLang="zh-CN" sz="2069" dirty="0"/>
              <a:t>8</a:t>
            </a:r>
            <a:r>
              <a:rPr lang="zh-CN" altLang="en-US" sz="2069" dirty="0"/>
              <a:t>位和</a:t>
            </a:r>
            <a:r>
              <a:rPr lang="en-US" altLang="zh-CN" sz="2069" dirty="0"/>
              <a:t>16</a:t>
            </a:r>
            <a:r>
              <a:rPr lang="zh-CN" altLang="en-US" sz="2069" dirty="0"/>
              <a:t>位的</a:t>
            </a:r>
            <a:r>
              <a:rPr lang="en-US" altLang="zh-CN" sz="2069" dirty="0"/>
              <a:t>DP4A</a:t>
            </a:r>
            <a:r>
              <a:rPr lang="zh-CN" altLang="en-US" sz="2069" dirty="0"/>
              <a:t>和</a:t>
            </a:r>
            <a:r>
              <a:rPr lang="en-US" altLang="zh-CN" sz="2069" dirty="0"/>
              <a:t>DP2A</a:t>
            </a:r>
            <a:r>
              <a:rPr lang="zh-CN" altLang="en-US" sz="2069" dirty="0"/>
              <a:t>。</a:t>
            </a:r>
          </a:p>
          <a:p>
            <a:pPr lvl="1">
              <a:lnSpc>
                <a:spcPct val="100000"/>
              </a:lnSpc>
            </a:pPr>
            <a:endParaRPr lang="zh-CN" altLang="en-US" sz="2400" dirty="0"/>
          </a:p>
          <a:p>
            <a:pPr lvl="1">
              <a:lnSpc>
                <a:spcPct val="100000"/>
              </a:lnSpc>
            </a:pPr>
            <a:r>
              <a:rPr lang="zh-CN" altLang="en-US" sz="2400" dirty="0"/>
              <a:t>其他</a:t>
            </a:r>
            <a:r>
              <a:rPr lang="en-US" altLang="zh-CN" sz="2400" dirty="0"/>
              <a:t>Pascal GPU</a:t>
            </a:r>
            <a:r>
              <a:rPr lang="zh-CN" altLang="en-US" sz="2400" dirty="0"/>
              <a:t>（</a:t>
            </a:r>
            <a:r>
              <a:rPr lang="en-US" altLang="zh-CN" sz="2400" dirty="0"/>
              <a:t>GP102</a:t>
            </a:r>
            <a:r>
              <a:rPr lang="zh-CN" altLang="en-US" sz="2400" dirty="0"/>
              <a:t>、</a:t>
            </a:r>
            <a:r>
              <a:rPr lang="en-US" altLang="zh-CN" sz="2400" dirty="0"/>
              <a:t>GP104</a:t>
            </a:r>
            <a:r>
              <a:rPr lang="zh-CN" altLang="en-US" sz="2400" dirty="0"/>
              <a:t>和</a:t>
            </a:r>
            <a:r>
              <a:rPr lang="en-US" altLang="zh-CN" sz="2400" dirty="0"/>
              <a:t>GP106</a:t>
            </a:r>
            <a:r>
              <a:rPr lang="zh-CN" altLang="en-US" sz="2400" dirty="0"/>
              <a:t>）：</a:t>
            </a:r>
          </a:p>
          <a:p>
            <a:pPr lvl="2">
              <a:lnSpc>
                <a:spcPct val="100000"/>
              </a:lnSpc>
            </a:pPr>
            <a:r>
              <a:rPr lang="en-US" altLang="zh-CN" sz="2069" dirty="0"/>
              <a:t>FP16</a:t>
            </a:r>
            <a:r>
              <a:rPr lang="zh-CN" altLang="en-US" sz="2069" dirty="0"/>
              <a:t>的吞吐量较低（类似于双精度）。</a:t>
            </a:r>
          </a:p>
          <a:p>
            <a:pPr lvl="2">
              <a:lnSpc>
                <a:spcPct val="100000"/>
              </a:lnSpc>
            </a:pPr>
            <a:r>
              <a:rPr lang="zh-CN" altLang="en-US" sz="2069" dirty="0"/>
              <a:t>支持</a:t>
            </a:r>
            <a:r>
              <a:rPr lang="en-US" altLang="zh-CN" sz="2069" dirty="0"/>
              <a:t>8</a:t>
            </a:r>
            <a:r>
              <a:rPr lang="zh-CN" altLang="en-US" sz="2069" dirty="0"/>
              <a:t>位和</a:t>
            </a:r>
            <a:r>
              <a:rPr lang="en-US" altLang="zh-CN" sz="2069" dirty="0"/>
              <a:t>16</a:t>
            </a:r>
            <a:r>
              <a:rPr lang="zh-CN" altLang="en-US" sz="2069" dirty="0"/>
              <a:t>位的</a:t>
            </a:r>
            <a:r>
              <a:rPr lang="en-US" altLang="zh-CN" sz="2069" dirty="0"/>
              <a:t>DP4A</a:t>
            </a:r>
            <a:r>
              <a:rPr lang="zh-CN" altLang="en-US" sz="2069" dirty="0"/>
              <a:t>和</a:t>
            </a:r>
            <a:r>
              <a:rPr lang="en-US" altLang="zh-CN" sz="2069" dirty="0"/>
              <a:t>DP2A</a:t>
            </a:r>
            <a:r>
              <a:rPr lang="zh-CN" altLang="en-US" sz="2069" dirty="0"/>
              <a:t>点积指令。</a:t>
            </a:r>
            <a:endParaRPr lang="en-US" altLang="zh-CN" sz="2069" dirty="0"/>
          </a:p>
        </p:txBody>
      </p:sp>
    </p:spTree>
    <p:extLst>
      <p:ext uri="{BB962C8B-B14F-4D97-AF65-F5344CB8AC3E}">
        <p14:creationId xmlns:p14="http://schemas.microsoft.com/office/powerpoint/2010/main" val="1359407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NVIDIA Libraries Support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68418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/>
            <a:r>
              <a:rPr lang="en-US" altLang="zh-CN" sz="2600" dirty="0"/>
              <a:t>NVIDIA SDK </a:t>
            </a:r>
            <a:r>
              <a:rPr lang="zh-CN" altLang="en-US" sz="2400" dirty="0"/>
              <a:t>的关键库支持多种精度的计算和存储</a:t>
            </a:r>
            <a:r>
              <a:rPr lang="en-US" altLang="zh-CN" sz="2600" dirty="0"/>
              <a:t>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77" y="3036062"/>
            <a:ext cx="8554349" cy="35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0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of new GPUs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68418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altLang="zh-CN" sz="2400" dirty="0">
                <a:solidFill>
                  <a:srgbClr val="0114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rgbClr val="0114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Turing </a:t>
            </a:r>
            <a:r>
              <a:rPr lang="zh-CN" altLang="en-US" sz="2400" dirty="0">
                <a:solidFill>
                  <a:srgbClr val="0114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架构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GPUs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引入张量核心：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78013" lvl="1" indent="0">
              <a:lnSpc>
                <a:spcPct val="150000"/>
              </a:lnSpc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2400" b="1" u="sng" dirty="0">
                <a:solidFill>
                  <a:srgbClr val="0114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 Cores</a:t>
            </a:r>
            <a:endParaRPr lang="en-US" altLang="zh-CN" sz="2400" u="sng" dirty="0">
              <a:solidFill>
                <a:srgbClr val="0114C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专门用于加速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FP16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的矩阵运算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>
              <a:lnSpc>
                <a:spcPct val="10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应用中的混合精度计算更加快速、便捷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>
              <a:lnSpc>
                <a:spcPct val="10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要使用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Cores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必须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CUDA 9 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或更高版本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>
              <a:lnSpc>
                <a:spcPct val="100000"/>
              </a:lnSpc>
            </a:pP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TensorFlow,  and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MXNet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等框架支持自动化混合精度运算（</a:t>
            </a:r>
            <a:r>
              <a:rPr lang="en-US" altLang="zh-CN" sz="2400" b="1" u="sng" dirty="0">
                <a:solidFill>
                  <a:srgbClr val="0114C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Automatic mixed precision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099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043" y="2012414"/>
            <a:ext cx="8694539" cy="4449346"/>
          </a:xfrm>
        </p:spPr>
        <p:txBody>
          <a:bodyPr>
            <a:normAutofit/>
          </a:bodyPr>
          <a:lstStyle/>
          <a:p>
            <a:pPr marL="378013" lvl="1" indent="0" hangingPunct="0">
              <a:buNone/>
            </a:pPr>
            <a:r>
              <a:rPr lang="en-US" altLang="zh-CN" sz="3200" dirty="0"/>
              <a:t>1. Mixed-Precision Programming</a:t>
            </a:r>
          </a:p>
          <a:p>
            <a:pPr marL="378013" lvl="1" indent="0" hangingPunct="0">
              <a:buNone/>
            </a:pPr>
            <a:endParaRPr lang="en-US" altLang="zh-CN" sz="3200" dirty="0"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378013" lvl="1" indent="0" hangingPunct="0">
              <a:buNone/>
            </a:pPr>
            <a:r>
              <a:rPr lang="en-US" altLang="zh-CN" sz="3200" b="1" u="sng" dirty="0"/>
              <a:t>2. Tensor Cores</a:t>
            </a:r>
          </a:p>
          <a:p>
            <a:pPr marL="378013" lvl="1" indent="0" hangingPunct="0">
              <a:buNone/>
            </a:pPr>
            <a:endParaRPr lang="en-US" altLang="zh-CN" sz="3200" dirty="0"/>
          </a:p>
          <a:p>
            <a:pPr marL="378013" lvl="1" indent="0" hangingPunct="0">
              <a:buNone/>
            </a:pPr>
            <a:r>
              <a:rPr lang="en-US" altLang="zh-CN" sz="3200" dirty="0"/>
              <a:t>3. Mixed-Precision Training of DNN</a:t>
            </a:r>
            <a:endParaRPr lang="en-US" altLang="zh-CN" sz="3200" b="1" dirty="0"/>
          </a:p>
          <a:p>
            <a:pPr marL="0" indent="0" hangingPunct="0">
              <a:buNone/>
            </a:pPr>
            <a:endParaRPr lang="en-US" altLang="zh-CN" sz="2800" dirty="0"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lvl="0" indent="0" hangingPunct="0">
              <a:buNone/>
            </a:pPr>
            <a:endParaRPr lang="en-US" altLang="zh-CN" sz="2800" dirty="0"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7420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Tensor Cores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en-US" altLang="zh-CN" sz="3200" b="1" dirty="0"/>
              <a:t>The Next Generation of Deep Learning</a:t>
            </a:r>
          </a:p>
          <a:p>
            <a:pPr lvl="1">
              <a:lnSpc>
                <a:spcPct val="150000"/>
              </a:lnSpc>
              <a:buSzPct val="45000"/>
              <a:buFont typeface="Wingdings" panose="05000000000000000000" pitchFamily="2" charset="2"/>
              <a:buChar char="Ø"/>
            </a:pPr>
            <a:r>
              <a:rPr lang="zh-CN" altLang="en-US" sz="2400" dirty="0"/>
              <a:t>加速大规模矩阵运算</a:t>
            </a:r>
            <a:r>
              <a:rPr lang="en-US" altLang="zh-CN" sz="2400" dirty="0"/>
              <a:t>(the heart of AI);</a:t>
            </a:r>
          </a:p>
          <a:p>
            <a:pPr lvl="1">
              <a:lnSpc>
                <a:spcPct val="150000"/>
              </a:lnSpc>
              <a:buSzPct val="45000"/>
              <a:buFont typeface="Wingdings" panose="05000000000000000000" pitchFamily="2" charset="2"/>
              <a:buChar char="Ø"/>
            </a:pPr>
            <a:r>
              <a:rPr lang="zh-CN" altLang="en-US" sz="2400" dirty="0"/>
              <a:t>用一个单一操作（</a:t>
            </a:r>
            <a:r>
              <a:rPr lang="en-US" altLang="zh-CN" sz="2400" u="sng" dirty="0">
                <a:solidFill>
                  <a:srgbClr val="FF0000"/>
                </a:solidFill>
              </a:rPr>
              <a:t> single operation </a:t>
            </a:r>
            <a:r>
              <a:rPr lang="zh-CN" altLang="en-US" sz="2400" dirty="0"/>
              <a:t>）实现矩阵“乘加”的混合精度运算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  <a:buSzPct val="45000"/>
              <a:buFont typeface="StarSymbol"/>
              <a:buChar char="●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SzPct val="45000"/>
              <a:buFont typeface="StarSymbol"/>
              <a:buChar char="●"/>
            </a:pPr>
            <a:r>
              <a:rPr lang="zh-CN" altLang="en-US" sz="2800" dirty="0"/>
              <a:t>在</a:t>
            </a:r>
            <a:r>
              <a:rPr lang="en-US" altLang="zh-CN" sz="2800" dirty="0"/>
              <a:t>NVIDIA GPU</a:t>
            </a:r>
            <a:r>
              <a:rPr lang="zh-CN" altLang="en-US" sz="2800" dirty="0"/>
              <a:t>中，数百个</a:t>
            </a:r>
            <a:r>
              <a:rPr lang="en-US" altLang="zh-CN" sz="2800" dirty="0"/>
              <a:t>Tensor Core</a:t>
            </a:r>
            <a:r>
              <a:rPr lang="zh-CN" altLang="en-US" sz="2800" dirty="0"/>
              <a:t>并行运行，这使得吞吐量和效率大幅增加。</a:t>
            </a:r>
            <a:endParaRPr lang="en-US" sz="2400" dirty="0"/>
          </a:p>
        </p:txBody>
      </p:sp>
      <p:pic>
        <p:nvPicPr>
          <p:cNvPr id="3" name="Graphic 2" descr="Atom">
            <a:extLst>
              <a:ext uri="{FF2B5EF4-FFF2-40B4-BE49-F238E27FC236}">
                <a16:creationId xmlns:a16="http://schemas.microsoft.com/office/drawing/2014/main" id="{E6978130-3DF1-C940-B5EA-FECA1FB1C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5769" y="20010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62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 Tensor Cores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SzPct val="45000"/>
              <a:buFont typeface="StarSymbol"/>
              <a:buChar char="●"/>
            </a:pPr>
            <a:r>
              <a:rPr lang="en-US" altLang="zh-CN" sz="2800" b="1" dirty="0"/>
              <a:t>Volta Tensor Cores</a:t>
            </a:r>
          </a:p>
          <a:p>
            <a:pPr marL="0" indent="0">
              <a:buSzPct val="45000"/>
              <a:buNone/>
            </a:pPr>
            <a:endParaRPr lang="en-US" altLang="zh-CN"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27" y="1808480"/>
            <a:ext cx="946785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38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 Tensor Cores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SzPct val="45000"/>
              <a:buFont typeface="StarSymbol"/>
              <a:buChar char="●"/>
            </a:pPr>
            <a:r>
              <a:rPr lang="en-US" altLang="zh-CN" sz="2800" b="1" dirty="0"/>
              <a:t>Volta Tensor Cores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2000" dirty="0"/>
              <a:t>Tesla V100's 640 Tensor Cores 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2000" dirty="0"/>
              <a:t>operates on a 4x4 matrix;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2000" dirty="0"/>
              <a:t>mixed-precision matrix multiply in FP16 and FP32;</a:t>
            </a:r>
          </a:p>
          <a:p>
            <a:pPr lvl="1">
              <a:buSzPct val="45000"/>
              <a:buFont typeface="StarSymbol"/>
              <a:buChar char="●"/>
            </a:pPr>
            <a:r>
              <a:rPr lang="zh-CN" altLang="en-US" sz="2000" dirty="0"/>
              <a:t>相比</a:t>
            </a:r>
            <a:r>
              <a:rPr lang="en-US" altLang="zh-CN" sz="2000" dirty="0"/>
              <a:t>Pascal</a:t>
            </a:r>
            <a:r>
              <a:rPr lang="zh-CN" altLang="en-US" sz="2000" dirty="0"/>
              <a:t>，训练和推理的峰值运算速度（</a:t>
            </a:r>
            <a:r>
              <a:rPr lang="en-US" altLang="zh-CN" sz="2000" dirty="0"/>
              <a:t>TFLOPS</a:t>
            </a:r>
            <a:r>
              <a:rPr lang="zh-CN" altLang="en-US" sz="2000" dirty="0"/>
              <a:t>）分别提升 </a:t>
            </a:r>
            <a:r>
              <a:rPr lang="en-US" altLang="zh-CN" sz="2000" dirty="0"/>
              <a:t>12X </a:t>
            </a:r>
            <a:r>
              <a:rPr lang="zh-CN" altLang="en-US" sz="2000" dirty="0"/>
              <a:t>和 </a:t>
            </a:r>
            <a:r>
              <a:rPr lang="en-US" altLang="zh-CN" sz="2000" dirty="0"/>
              <a:t>6X </a:t>
            </a:r>
            <a:r>
              <a:rPr lang="zh-CN" altLang="en-US" sz="2000" dirty="0"/>
              <a:t>倍</a:t>
            </a:r>
            <a:r>
              <a:rPr lang="en-US" altLang="zh-CN" sz="2000" dirty="0"/>
              <a:t>;</a:t>
            </a:r>
            <a:endParaRPr lang="en-US" altLang="zh-CN" sz="2000" b="1" dirty="0"/>
          </a:p>
          <a:p>
            <a:pPr marL="0" indent="0">
              <a:buSzPct val="45000"/>
              <a:buNone/>
            </a:pPr>
            <a:endParaRPr lang="en-US" altLang="zh-CN" sz="28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33" y="4132547"/>
            <a:ext cx="7939309" cy="307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94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 Tensor Cores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SzPct val="45000"/>
              <a:buFont typeface="StarSymbol"/>
              <a:buChar char="●"/>
            </a:pPr>
            <a:r>
              <a:rPr lang="en-US" altLang="zh-CN" sz="2800" b="1" dirty="0"/>
              <a:t>Turing Tensor Cores</a:t>
            </a:r>
          </a:p>
          <a:p>
            <a:pPr marL="0" indent="0">
              <a:buSzPct val="45000"/>
              <a:buNone/>
            </a:pPr>
            <a:endParaRPr lang="en-US" altLang="zh-CN" sz="28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32" y="1723932"/>
            <a:ext cx="9335188" cy="525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25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 Black" panose="020B0A04020102020204" pitchFamily="34" charset="0"/>
              </a:rPr>
              <a:t>Pascal </a:t>
            </a:r>
            <a:r>
              <a:rPr lang="en-US" altLang="zh-CN" b="1" dirty="0">
                <a:latin typeface="Arial Black" panose="020B0A04020102020204" pitchFamily="34" charset="0"/>
                <a:ea typeface="等线" panose="02010600030101010101" pitchFamily="2" charset="-122"/>
                <a:sym typeface="Wingdings" panose="05000000000000000000" pitchFamily="2" charset="2"/>
              </a:rPr>
              <a:t>→</a:t>
            </a:r>
            <a:r>
              <a:rPr lang="en-US" altLang="zh-CN" b="1" dirty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b="1" u="sng" dirty="0">
                <a:latin typeface="Arial Black" panose="020B0A04020102020204" pitchFamily="34" charset="0"/>
                <a:sym typeface="Wingdings" panose="05000000000000000000" pitchFamily="2" charset="2"/>
              </a:rPr>
              <a:t>Volta</a:t>
            </a:r>
            <a:r>
              <a:rPr lang="en-US" altLang="zh-CN" b="1" dirty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b="1" dirty="0">
                <a:latin typeface="Arial Black" panose="020B0A04020102020204" pitchFamily="34" charset="0"/>
                <a:ea typeface="等线" panose="02010600030101010101" pitchFamily="2" charset="-122"/>
                <a:sym typeface="Wingdings" panose="05000000000000000000" pitchFamily="2" charset="2"/>
              </a:rPr>
              <a:t>→</a:t>
            </a:r>
            <a:r>
              <a:rPr lang="en-US" altLang="zh-CN" b="1" dirty="0">
                <a:latin typeface="Arial Black" panose="020B0A04020102020204" pitchFamily="34" charset="0"/>
                <a:sym typeface="Wingdings" panose="05000000000000000000" pitchFamily="2" charset="2"/>
              </a:rPr>
              <a:t> Turing</a:t>
            </a:r>
            <a:endParaRPr lang="zh-CN" altLang="en-US" b="1" dirty="0">
              <a:latin typeface="Arial Black" panose="020B0A04020102020204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043" y="2012950"/>
            <a:ext cx="8694539" cy="47958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66" y="2012950"/>
            <a:ext cx="2823116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88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 Tensor Cores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SzPct val="45000"/>
              <a:buFont typeface="StarSymbol"/>
              <a:buChar char="●"/>
            </a:pPr>
            <a:r>
              <a:rPr lang="en-US" altLang="zh-CN" sz="2800" b="1" dirty="0"/>
              <a:t>Turing Tensor Cores</a:t>
            </a:r>
          </a:p>
          <a:p>
            <a:pPr lvl="1">
              <a:buSzPct val="45000"/>
              <a:buFont typeface="StarSymbol"/>
              <a:buChar char="●"/>
            </a:pPr>
            <a:endParaRPr lang="en-US" altLang="zh-CN" sz="800" dirty="0"/>
          </a:p>
          <a:p>
            <a:pPr lvl="1">
              <a:lnSpc>
                <a:spcPct val="100000"/>
              </a:lnSpc>
              <a:spcBef>
                <a:spcPts val="1613"/>
              </a:spcBef>
              <a:buSzPct val="45000"/>
              <a:buFont typeface="StarSymbol"/>
              <a:buChar char="●"/>
            </a:pPr>
            <a:r>
              <a:rPr lang="en-US" altLang="zh-CN" sz="2400" dirty="0"/>
              <a:t>Tesla T4</a:t>
            </a:r>
            <a:r>
              <a:rPr lang="zh-CN" altLang="en-US" sz="2400" dirty="0"/>
              <a:t>引入了</a:t>
            </a:r>
            <a:r>
              <a:rPr lang="en-US" altLang="zh-CN" sz="2400" dirty="0"/>
              <a:t>NVIDIA Turing Tensor Core</a:t>
            </a:r>
            <a:r>
              <a:rPr lang="zh-CN" altLang="en-US" sz="2400" dirty="0"/>
              <a:t>技术，采用多精度计算，是世界上最高效的</a:t>
            </a:r>
            <a:r>
              <a:rPr lang="en-US" altLang="zh-CN" sz="2400" dirty="0"/>
              <a:t>AI</a:t>
            </a:r>
            <a:r>
              <a:rPr lang="zh-CN" altLang="en-US" sz="2400" dirty="0"/>
              <a:t>推理技术。</a:t>
            </a:r>
          </a:p>
          <a:p>
            <a:pPr lvl="1">
              <a:lnSpc>
                <a:spcPct val="100000"/>
              </a:lnSpc>
              <a:spcBef>
                <a:spcPts val="1613"/>
              </a:spcBef>
              <a:buSzPct val="45000"/>
              <a:buFont typeface="StarSymbol"/>
              <a:buChar char="●"/>
            </a:pPr>
            <a:r>
              <a:rPr lang="zh-CN" altLang="en-US" sz="2400" dirty="0"/>
              <a:t>它为推理提供了从</a:t>
            </a:r>
            <a:r>
              <a:rPr lang="en-US" altLang="zh-CN" sz="2400" dirty="0"/>
              <a:t>FP32</a:t>
            </a:r>
            <a:r>
              <a:rPr lang="zh-CN" altLang="en-US" sz="2400" dirty="0"/>
              <a:t>到</a:t>
            </a:r>
            <a:r>
              <a:rPr lang="en-US" altLang="zh-CN" sz="2400" dirty="0"/>
              <a:t>FP16</a:t>
            </a:r>
            <a:r>
              <a:rPr lang="zh-CN" altLang="en-US" sz="2400" dirty="0"/>
              <a:t>到</a:t>
            </a:r>
            <a:r>
              <a:rPr lang="en-US" altLang="zh-CN" sz="2400" dirty="0"/>
              <a:t>INT8</a:t>
            </a:r>
            <a:r>
              <a:rPr lang="zh-CN" altLang="en-US" sz="2400" dirty="0"/>
              <a:t>，以及</a:t>
            </a:r>
            <a:r>
              <a:rPr lang="en-US" altLang="zh-CN" sz="2400" dirty="0"/>
              <a:t>INT4</a:t>
            </a:r>
            <a:r>
              <a:rPr lang="zh-CN" altLang="en-US" sz="2400" dirty="0"/>
              <a:t>的全系列精度；</a:t>
            </a:r>
          </a:p>
          <a:p>
            <a:pPr lvl="1">
              <a:lnSpc>
                <a:spcPct val="100000"/>
              </a:lnSpc>
              <a:spcBef>
                <a:spcPts val="1613"/>
              </a:spcBef>
              <a:buSzPct val="45000"/>
              <a:buFont typeface="StarSymbol"/>
              <a:buChar char="●"/>
            </a:pPr>
            <a:r>
              <a:rPr lang="zh-CN" altLang="en-US" sz="2400" dirty="0"/>
              <a:t>与</a:t>
            </a:r>
            <a:r>
              <a:rPr lang="en-US" altLang="zh-CN" sz="2400" dirty="0"/>
              <a:t>CPU</a:t>
            </a:r>
            <a:r>
              <a:rPr lang="zh-CN" altLang="en-US" sz="2400" dirty="0"/>
              <a:t>相比，性能最高可提升</a:t>
            </a:r>
            <a:r>
              <a:rPr lang="en-US" altLang="zh-CN" sz="2400" dirty="0"/>
              <a:t>40</a:t>
            </a:r>
            <a:r>
              <a:rPr lang="zh-CN" altLang="en-US" sz="2400" dirty="0"/>
              <a:t>倍，而功耗仅为</a:t>
            </a:r>
            <a:r>
              <a:rPr lang="en-US" altLang="zh-CN" sz="2400" dirty="0"/>
              <a:t>60%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00907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3C40-212F-B748-9A04-23B370BCD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Ampere Tensor Cores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B2CC6-256E-904C-9E26-C7038D259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34AC4-947A-9F48-A8B5-1EAAD80983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FC469-E05A-5E45-8199-67DCB28F3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684118"/>
            <a:ext cx="9547778" cy="546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18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73D4-23DA-7F49-AA4F-EC1446847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Hopper Tensor Cores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83CE4-1D3E-4D42-B015-63DDD89F46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403F7-16A7-9A42-A5FC-E6F5F46BFD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13AEC-34A7-6848-BD5E-07D131466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55" y="2001091"/>
            <a:ext cx="8705657" cy="464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2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3C40-212F-B748-9A04-23B370BCD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Hopper Tensor Cores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424384-AE8C-A543-965F-091169357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60" y="1588760"/>
            <a:ext cx="2837180" cy="4819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3FE7C3-3DAB-D846-BCA0-8EDF36C88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0" y="2429909"/>
            <a:ext cx="3024943" cy="3430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2C8FF0-1975-0244-B4C5-04D9BFA1A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383" y="1768148"/>
            <a:ext cx="2837180" cy="22450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03205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FC10B-EA10-4B49-A5F7-61BB33A8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4F7EC-997A-9D43-AB51-87E1DD14F3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F7319-E61C-BE4D-93E4-86A235EB12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E0636-E9C9-C647-81AD-7DCFCD3C3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5291"/>
            <a:ext cx="10080625" cy="712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74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90B71-AA33-8A4A-8724-4A5DB302E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Blackwell</a:t>
            </a:r>
            <a:r>
              <a:rPr lang="zh-CN" altLang="en-US" dirty="0"/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Cores </a:t>
            </a:r>
            <a:r>
              <a:rPr lang="en-US" dirty="0"/>
              <a:t>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3F4EB-697E-274D-8DBB-05EA63D068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7AFDC-A687-E743-B95C-7020B172B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76286-8770-B245-9314-BF1107296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52" y="2235517"/>
            <a:ext cx="8331200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E98F57-2919-AF49-8803-D26B388E2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2" y="2832417"/>
            <a:ext cx="83185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54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Cores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SzPct val="45000"/>
              <a:buFont typeface="StarSymbol"/>
              <a:buChar char="●"/>
            </a:pPr>
            <a:r>
              <a:rPr lang="zh-CN" altLang="en-US" sz="2400" dirty="0"/>
              <a:t>每个</a:t>
            </a:r>
            <a:r>
              <a:rPr lang="en-US" altLang="zh-CN" sz="2400" dirty="0"/>
              <a:t>Tensor Core </a:t>
            </a:r>
            <a:r>
              <a:rPr lang="zh-CN" altLang="en-US" sz="2400" dirty="0"/>
              <a:t>为以下矩阵运算提供了高效实现：</a:t>
            </a:r>
            <a:r>
              <a:rPr lang="en-US" altLang="zh-CN" sz="2400" dirty="0"/>
              <a:t> </a:t>
            </a:r>
          </a:p>
          <a:p>
            <a:pPr>
              <a:buSzPct val="45000"/>
              <a:buFont typeface="StarSymbol"/>
              <a:buChar char="●"/>
            </a:pPr>
            <a:r>
              <a:rPr lang="en-US" altLang="zh-CN" sz="2800" b="1" dirty="0"/>
              <a:t>D</a:t>
            </a:r>
            <a:r>
              <a:rPr lang="en-US" altLang="zh-CN" sz="2800" dirty="0"/>
              <a:t> = </a:t>
            </a:r>
            <a:r>
              <a:rPr lang="en-US" altLang="zh-CN" sz="2800" b="1" dirty="0"/>
              <a:t>A * B + C</a:t>
            </a:r>
            <a:r>
              <a:rPr lang="en-US" altLang="zh-CN" sz="2800" dirty="0"/>
              <a:t>, </a:t>
            </a:r>
            <a:r>
              <a:rPr lang="zh-CN" altLang="en-US" sz="2400" dirty="0"/>
              <a:t>其中</a:t>
            </a:r>
            <a:r>
              <a:rPr lang="en-US" altLang="zh-CN" sz="2400" dirty="0"/>
              <a:t> </a:t>
            </a:r>
            <a:r>
              <a:rPr lang="en-US" altLang="zh-CN" sz="2400" b="1" dirty="0"/>
              <a:t>A,</a:t>
            </a:r>
            <a:r>
              <a:rPr lang="en-US" altLang="zh-CN" sz="2400" dirty="0"/>
              <a:t> </a:t>
            </a:r>
            <a:r>
              <a:rPr lang="en-US" altLang="zh-CN" sz="2400" b="1" dirty="0"/>
              <a:t>B</a:t>
            </a:r>
            <a:r>
              <a:rPr lang="en-US" altLang="zh-CN" sz="2400" dirty="0"/>
              <a:t>, </a:t>
            </a:r>
            <a:r>
              <a:rPr lang="en-US" altLang="zh-CN" sz="2400" b="1" dirty="0"/>
              <a:t>C</a:t>
            </a:r>
            <a:r>
              <a:rPr lang="en-US" altLang="zh-CN" sz="2400" dirty="0"/>
              <a:t> </a:t>
            </a:r>
            <a:r>
              <a:rPr lang="zh-CN" altLang="en-US" sz="2400" dirty="0"/>
              <a:t>及</a:t>
            </a:r>
            <a:r>
              <a:rPr lang="en-US" altLang="zh-CN" sz="2400" dirty="0"/>
              <a:t> </a:t>
            </a:r>
            <a:r>
              <a:rPr lang="en-US" altLang="zh-CN" sz="2400" b="1" dirty="0"/>
              <a:t>D</a:t>
            </a:r>
            <a:r>
              <a:rPr lang="en-US" altLang="zh-CN" sz="2400" dirty="0"/>
              <a:t> </a:t>
            </a:r>
            <a:r>
              <a:rPr lang="zh-CN" altLang="en-US" sz="2400" dirty="0"/>
              <a:t>都是</a:t>
            </a:r>
            <a:r>
              <a:rPr lang="en-US" altLang="zh-CN" sz="2400" dirty="0"/>
              <a:t> 4×4 </a:t>
            </a:r>
            <a:r>
              <a:rPr lang="zh-CN" altLang="en-US" sz="2400" dirty="0"/>
              <a:t>矩阵</a:t>
            </a:r>
            <a:endParaRPr lang="en-US" altLang="zh-CN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12" y="3626802"/>
            <a:ext cx="9091348" cy="225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9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Cores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SzPct val="45000"/>
              <a:buFont typeface="StarSymbol"/>
              <a:buChar char="●"/>
            </a:pPr>
            <a:r>
              <a:rPr lang="zh-CN" altLang="en-US" sz="2000" dirty="0"/>
              <a:t>多个</a:t>
            </a:r>
            <a:r>
              <a:rPr lang="en-US" sz="2000" dirty="0"/>
              <a:t>Tensor Core</a:t>
            </a:r>
            <a:r>
              <a:rPr lang="zh-CN" altLang="en-US" sz="2000" dirty="0"/>
              <a:t>会由一个完整的</a:t>
            </a:r>
            <a:r>
              <a:rPr lang="en-US" sz="2000" dirty="0"/>
              <a:t>warp（</a:t>
            </a:r>
            <a:r>
              <a:rPr lang="zh-CN" altLang="en-US" sz="2000" dirty="0"/>
              <a:t>线程束）并发使用。</a:t>
            </a:r>
            <a:endParaRPr lang="en-US" altLang="zh-CN" sz="2000" dirty="0"/>
          </a:p>
          <a:p>
            <a:pPr>
              <a:lnSpc>
                <a:spcPct val="100000"/>
              </a:lnSpc>
              <a:buSzPct val="45000"/>
              <a:buFont typeface="StarSymbol"/>
              <a:buChar char="●"/>
            </a:pPr>
            <a:r>
              <a:rPr lang="en-US" sz="2000" dirty="0"/>
              <a:t>warp</a:t>
            </a:r>
            <a:r>
              <a:rPr lang="zh-CN" altLang="en-US" sz="2000" dirty="0"/>
              <a:t>中的线程提供了一个更大的</a:t>
            </a:r>
            <a:r>
              <a:rPr lang="en-US" altLang="zh-CN" sz="2000" dirty="0"/>
              <a:t>16</a:t>
            </a:r>
            <a:r>
              <a:rPr lang="en-US" sz="2000" dirty="0"/>
              <a:t>x16x16</a:t>
            </a:r>
            <a:r>
              <a:rPr lang="zh-CN" altLang="en-US" sz="2000" dirty="0"/>
              <a:t>矩阵操作，并由多个</a:t>
            </a:r>
            <a:r>
              <a:rPr lang="en-US" sz="2000" dirty="0"/>
              <a:t>Tensor Core</a:t>
            </a:r>
            <a:r>
              <a:rPr lang="zh-CN" altLang="en-US" sz="2000" dirty="0"/>
              <a:t>处理。</a:t>
            </a:r>
            <a:r>
              <a:rPr lang="en-US" sz="2000" dirty="0"/>
              <a:t>CUDA</a:t>
            </a:r>
            <a:r>
              <a:rPr lang="zh-CN" altLang="en-US" sz="2000" dirty="0"/>
              <a:t>通过</a:t>
            </a:r>
            <a:r>
              <a:rPr lang="en-US" sz="2000" dirty="0"/>
              <a:t>CUDA C++ WMMA API</a:t>
            </a:r>
            <a:r>
              <a:rPr lang="zh-CN" altLang="en-US" sz="2000" dirty="0"/>
              <a:t>将这些操作暴露为</a:t>
            </a:r>
            <a:r>
              <a:rPr lang="en-US" sz="2000" dirty="0"/>
              <a:t>warp</a:t>
            </a:r>
            <a:r>
              <a:rPr lang="zh-CN" altLang="en-US" sz="2000" dirty="0"/>
              <a:t>级别的矩阵操作。</a:t>
            </a:r>
            <a:endParaRPr lang="en-US" altLang="zh-CN" sz="18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14" y="3798252"/>
            <a:ext cx="84486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83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Cores in CUDA Libraries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SzPct val="45000"/>
              <a:buFont typeface="StarSymbol"/>
              <a:buChar char="●"/>
            </a:pPr>
            <a:r>
              <a:rPr lang="en-US" altLang="zh-CN" sz="2400" dirty="0"/>
              <a:t>CUDA</a:t>
            </a:r>
            <a:r>
              <a:rPr lang="zh-CN" altLang="en-US" sz="2400" dirty="0"/>
              <a:t>通过两个库支持</a:t>
            </a:r>
            <a:r>
              <a:rPr lang="en-US" altLang="zh-CN" sz="2400" dirty="0"/>
              <a:t> Tensor Cores </a:t>
            </a:r>
            <a:r>
              <a:rPr lang="zh-CN" altLang="en-US" sz="2400" dirty="0"/>
              <a:t>使用：</a:t>
            </a:r>
            <a:endParaRPr lang="en-US" altLang="zh-CN" sz="2400" dirty="0"/>
          </a:p>
          <a:p>
            <a:pPr>
              <a:lnSpc>
                <a:spcPct val="100000"/>
              </a:lnSpc>
              <a:buSzPct val="45000"/>
              <a:buFont typeface="StarSymbol"/>
              <a:buChar char="●"/>
            </a:pPr>
            <a:r>
              <a:rPr lang="en-US" altLang="zh-CN" sz="2400" b="1" dirty="0" err="1"/>
              <a:t>cuBLAS</a:t>
            </a:r>
            <a:r>
              <a:rPr lang="en-US" altLang="zh-CN" sz="2400" dirty="0"/>
              <a:t> and </a:t>
            </a:r>
            <a:r>
              <a:rPr lang="en-US" altLang="zh-CN" sz="2400" b="1" dirty="0" err="1"/>
              <a:t>cuDNN</a:t>
            </a:r>
            <a:r>
              <a:rPr lang="en-US" altLang="zh-CN" sz="2400" dirty="0"/>
              <a:t>.</a:t>
            </a:r>
          </a:p>
          <a:p>
            <a:pPr>
              <a:lnSpc>
                <a:spcPct val="100000"/>
              </a:lnSpc>
              <a:buSzPct val="45000"/>
              <a:buFont typeface="StarSymbol"/>
              <a:buChar char="●"/>
            </a:pPr>
            <a:endParaRPr lang="en-US" altLang="zh-CN" sz="2400" b="1" dirty="0"/>
          </a:p>
          <a:p>
            <a:pPr>
              <a:lnSpc>
                <a:spcPct val="100000"/>
              </a:lnSpc>
              <a:buSzPct val="45000"/>
              <a:buFont typeface="StarSymbol"/>
              <a:buChar char="●"/>
            </a:pPr>
            <a:r>
              <a:rPr lang="en-US" altLang="zh-CN" sz="2400" dirty="0" err="1"/>
              <a:t>cuBLAS</a:t>
            </a:r>
            <a:r>
              <a:rPr lang="en-US" altLang="zh-CN" sz="2400" dirty="0"/>
              <a:t> </a:t>
            </a:r>
            <a:r>
              <a:rPr lang="zh-CN" altLang="en-US" sz="2400" dirty="0"/>
              <a:t>使用</a:t>
            </a:r>
            <a:r>
              <a:rPr lang="en-US" altLang="zh-CN" sz="2400" dirty="0"/>
              <a:t> Tensor Cores </a:t>
            </a:r>
            <a:r>
              <a:rPr lang="zh-CN" altLang="en-US" sz="2400" dirty="0"/>
              <a:t>加速通用矩阵乘法</a:t>
            </a:r>
            <a:r>
              <a:rPr lang="en-US" altLang="zh-CN" sz="2400" b="1" u="sng" dirty="0"/>
              <a:t>GEMM</a:t>
            </a:r>
            <a:r>
              <a:rPr lang="en-US" altLang="zh-CN" sz="2400" dirty="0"/>
              <a:t> </a:t>
            </a:r>
          </a:p>
          <a:p>
            <a:pPr lvl="1">
              <a:lnSpc>
                <a:spcPct val="100000"/>
              </a:lnSpc>
              <a:buSzPct val="45000"/>
              <a:buFont typeface="StarSymbol"/>
              <a:buChar char="●"/>
            </a:pPr>
            <a:r>
              <a:rPr lang="en-US" altLang="zh-CN" sz="2069" dirty="0"/>
              <a:t>GEMM is the BLAS term for a matrix-matrix multiplication</a:t>
            </a:r>
          </a:p>
          <a:p>
            <a:pPr>
              <a:lnSpc>
                <a:spcPct val="100000"/>
              </a:lnSpc>
              <a:buSzPct val="45000"/>
              <a:buFont typeface="StarSymbol"/>
              <a:buChar char="●"/>
            </a:pPr>
            <a:endParaRPr lang="en-US" altLang="zh-CN" sz="2000" dirty="0"/>
          </a:p>
          <a:p>
            <a:pPr>
              <a:lnSpc>
                <a:spcPct val="100000"/>
              </a:lnSpc>
              <a:buSzPct val="45000"/>
              <a:buFont typeface="StarSymbol"/>
              <a:buChar char="●"/>
            </a:pPr>
            <a:r>
              <a:rPr lang="en-US" altLang="zh-CN" sz="2400" dirty="0" err="1"/>
              <a:t>cuDNN</a:t>
            </a:r>
            <a:r>
              <a:rPr lang="en-US" altLang="zh-CN" sz="2400" dirty="0"/>
              <a:t> </a:t>
            </a:r>
            <a:r>
              <a:rPr lang="zh-CN" altLang="en-US" sz="2400" dirty="0"/>
              <a:t>使用</a:t>
            </a:r>
            <a:r>
              <a:rPr lang="en-US" altLang="zh-CN" sz="2400" dirty="0"/>
              <a:t> Tensor Cores </a:t>
            </a:r>
            <a:r>
              <a:rPr lang="zh-CN" altLang="en-US" sz="2400" dirty="0"/>
              <a:t>加速 卷积 </a:t>
            </a:r>
            <a:r>
              <a:rPr lang="en-US" altLang="zh-CN" sz="2400" dirty="0"/>
              <a:t> </a:t>
            </a:r>
            <a:r>
              <a:rPr lang="zh-CN" altLang="en-US" sz="2400" dirty="0"/>
              <a:t>和 循环神经网络</a:t>
            </a:r>
            <a:r>
              <a:rPr lang="en-US" altLang="zh-CN" sz="2400" dirty="0"/>
              <a:t> </a:t>
            </a:r>
          </a:p>
          <a:p>
            <a:pPr lvl="1">
              <a:lnSpc>
                <a:spcPct val="100000"/>
              </a:lnSpc>
              <a:buSzPct val="45000"/>
              <a:buFont typeface="StarSymbol"/>
              <a:buChar char="●"/>
            </a:pPr>
            <a:r>
              <a:rPr lang="en-US" altLang="zh-CN" sz="2400" b="1" dirty="0"/>
              <a:t>convolutions 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recurrent</a:t>
            </a:r>
            <a:r>
              <a:rPr lang="en-US" altLang="zh-CN" sz="2400" dirty="0"/>
              <a:t> </a:t>
            </a:r>
            <a:r>
              <a:rPr lang="en-US" altLang="zh-CN" sz="2069" dirty="0"/>
              <a:t> (CNNs</a:t>
            </a:r>
            <a:r>
              <a:rPr lang="zh-CN" altLang="en-US" sz="2069" dirty="0"/>
              <a:t> </a:t>
            </a:r>
            <a:r>
              <a:rPr lang="en-US" altLang="zh-CN" sz="2069" dirty="0"/>
              <a:t>/</a:t>
            </a:r>
            <a:r>
              <a:rPr lang="zh-CN" altLang="en-US" sz="2069" dirty="0"/>
              <a:t> </a:t>
            </a:r>
            <a:r>
              <a:rPr lang="en-US" altLang="zh-CN" sz="2069" dirty="0"/>
              <a:t>RNNs).</a:t>
            </a:r>
            <a:endParaRPr lang="en-US" altLang="zh-CN" sz="2069" b="1" dirty="0"/>
          </a:p>
        </p:txBody>
      </p:sp>
    </p:spTree>
    <p:extLst>
      <p:ext uri="{BB962C8B-B14F-4D97-AF65-F5344CB8AC3E}">
        <p14:creationId xmlns:p14="http://schemas.microsoft.com/office/powerpoint/2010/main" val="2370244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Cores using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cuBLAS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32" y="1520428"/>
            <a:ext cx="7609840" cy="563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6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 Black" panose="020B0A04020102020204" pitchFamily="34" charset="0"/>
              </a:rPr>
              <a:t>Pascal </a:t>
            </a:r>
            <a:r>
              <a:rPr lang="en-US" altLang="zh-CN" b="1" dirty="0">
                <a:latin typeface="Arial Black" panose="020B0A04020102020204" pitchFamily="34" charset="0"/>
                <a:ea typeface="等线" panose="02010600030101010101" pitchFamily="2" charset="-122"/>
                <a:sym typeface="Wingdings" panose="05000000000000000000" pitchFamily="2" charset="2"/>
              </a:rPr>
              <a:t>→</a:t>
            </a:r>
            <a:r>
              <a:rPr lang="en-US" altLang="zh-CN" b="1" dirty="0">
                <a:latin typeface="Arial Black" panose="020B0A04020102020204" pitchFamily="34" charset="0"/>
                <a:sym typeface="Wingdings" panose="05000000000000000000" pitchFamily="2" charset="2"/>
              </a:rPr>
              <a:t> Volta </a:t>
            </a:r>
            <a:r>
              <a:rPr lang="en-US" altLang="zh-CN" b="1" dirty="0">
                <a:latin typeface="Arial Black" panose="020B0A04020102020204" pitchFamily="34" charset="0"/>
                <a:ea typeface="等线" panose="02010600030101010101" pitchFamily="2" charset="-122"/>
                <a:sym typeface="Wingdings" panose="05000000000000000000" pitchFamily="2" charset="2"/>
              </a:rPr>
              <a:t>→</a:t>
            </a:r>
            <a:r>
              <a:rPr lang="en-US" altLang="zh-CN" b="1" dirty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b="1" u="sng" dirty="0">
                <a:latin typeface="Arial Black" panose="020B0A04020102020204" pitchFamily="34" charset="0"/>
                <a:sym typeface="Wingdings" panose="05000000000000000000" pitchFamily="2" charset="2"/>
              </a:rPr>
              <a:t>Turing</a:t>
            </a:r>
            <a:endParaRPr lang="zh-CN" altLang="en-US" u="sng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043" y="2007036"/>
            <a:ext cx="8693845" cy="48204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2007036"/>
            <a:ext cx="2782888" cy="160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92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Cores using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cuDNN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54" y="1666034"/>
            <a:ext cx="8209995" cy="502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08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Rules to use  Tensor Cores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800" dirty="0"/>
              <a:t>Tensor</a:t>
            </a:r>
            <a:r>
              <a:rPr lang="zh-CN" altLang="en-US" sz="2800" dirty="0"/>
              <a:t> </a:t>
            </a:r>
            <a:r>
              <a:rPr lang="en-US" altLang="zh-CN" sz="2800" dirty="0"/>
              <a:t>Core</a:t>
            </a:r>
            <a:r>
              <a:rPr lang="zh-CN" altLang="en-US" sz="2800" dirty="0"/>
              <a:t> 使用规范：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数学类型必须设置为：</a:t>
            </a:r>
            <a:r>
              <a:rPr lang="en-US" altLang="zh-CN" sz="2800" dirty="0"/>
              <a:t> </a:t>
            </a:r>
          </a:p>
          <a:p>
            <a:pPr lvl="1"/>
            <a:r>
              <a:rPr lang="en-US" altLang="zh-CN" dirty="0"/>
              <a:t>CUDNN_TENSOR_OP_MATH </a:t>
            </a:r>
          </a:p>
          <a:p>
            <a:pPr lvl="1"/>
            <a:r>
              <a:rPr lang="en-US" altLang="zh-CN" dirty="0"/>
              <a:t>CUBLAS_TENSOR_OP_MATH</a:t>
            </a:r>
            <a:endParaRPr lang="zh-CN" altLang="zh-CN" dirty="0"/>
          </a:p>
          <a:p>
            <a:pPr>
              <a:buSzPct val="45000"/>
              <a:buFont typeface="StarSymbol"/>
              <a:buChar char="●"/>
            </a:pPr>
            <a:endParaRPr lang="en-US" altLang="zh-CN" sz="2400" b="1" dirty="0"/>
          </a:p>
          <a:p>
            <a:pPr>
              <a:buSzPct val="45000"/>
              <a:buFont typeface="StarSymbol"/>
              <a:buChar char="●"/>
            </a:pPr>
            <a:r>
              <a:rPr lang="zh-CN" altLang="en-US" sz="2800" dirty="0">
                <a:solidFill>
                  <a:srgbClr val="0114C5"/>
                </a:solidFill>
              </a:rPr>
              <a:t>输入和输出数据的维度都必须是</a:t>
            </a:r>
            <a:r>
              <a:rPr lang="en-US" altLang="zh-CN" sz="2800" dirty="0">
                <a:solidFill>
                  <a:srgbClr val="0114C5"/>
                </a:solidFill>
              </a:rPr>
              <a:t>8</a:t>
            </a:r>
            <a:r>
              <a:rPr lang="zh-CN" altLang="en-US" sz="2800" dirty="0">
                <a:solidFill>
                  <a:srgbClr val="0114C5"/>
                </a:solidFill>
              </a:rPr>
              <a:t>的倍数</a:t>
            </a:r>
            <a:endParaRPr lang="en-US" altLang="zh-CN" sz="2800" dirty="0">
              <a:solidFill>
                <a:srgbClr val="0114C5"/>
              </a:solidFill>
            </a:endParaRPr>
          </a:p>
          <a:p>
            <a:pPr>
              <a:buSzPct val="45000"/>
              <a:buFont typeface="StarSymbol"/>
              <a:buChar char="●"/>
            </a:pPr>
            <a:endParaRPr lang="en-US" altLang="zh-CN" sz="2800" dirty="0"/>
          </a:p>
          <a:p>
            <a:pPr>
              <a:buSzPct val="45000"/>
              <a:buFont typeface="StarSymbol"/>
              <a:buChar char="●"/>
            </a:pPr>
            <a:r>
              <a:rPr lang="en-US" altLang="zh-CN" sz="2800" dirty="0"/>
              <a:t>Others refer to user’s manual. </a:t>
            </a:r>
          </a:p>
          <a:p>
            <a:pPr>
              <a:buSzPct val="45000"/>
              <a:buFont typeface="StarSymbol"/>
              <a:buChar char="●"/>
            </a:pPr>
            <a:endParaRPr lang="en-US" altLang="zh-CN" sz="2400" b="1" dirty="0"/>
          </a:p>
          <a:p>
            <a:pPr>
              <a:buSzPct val="45000"/>
              <a:buFont typeface="StarSymbol"/>
              <a:buChar char="●"/>
            </a:pP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389330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Cores for Scientific Computing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Earthquake Simulation</a:t>
            </a:r>
          </a:p>
          <a:p>
            <a:pPr lvl="1">
              <a:lnSpc>
                <a:spcPct val="100000"/>
              </a:lnSpc>
            </a:pPr>
            <a:endParaRPr lang="en-US" altLang="zh-CN" sz="2469" dirty="0"/>
          </a:p>
          <a:p>
            <a:pPr lvl="1">
              <a:lnSpc>
                <a:spcPct val="100000"/>
              </a:lnSpc>
            </a:pPr>
            <a:r>
              <a:rPr lang="zh-CN" altLang="en-US" sz="2469" dirty="0"/>
              <a:t>使用</a:t>
            </a:r>
            <a:r>
              <a:rPr lang="en-US" altLang="zh-CN" sz="2469" dirty="0"/>
              <a:t> AI </a:t>
            </a:r>
            <a:r>
              <a:rPr lang="zh-CN" altLang="en-US" sz="2469" dirty="0"/>
              <a:t>和 跨精度 （</a:t>
            </a:r>
            <a:r>
              <a:rPr lang="en-US" altLang="zh-CN" sz="2469" dirty="0" err="1"/>
              <a:t>transprecision</a:t>
            </a:r>
            <a:r>
              <a:rPr lang="zh-CN" altLang="en-US" sz="2469" dirty="0"/>
              <a:t>）</a:t>
            </a:r>
            <a:r>
              <a:rPr lang="en-US" altLang="zh-CN" sz="2469" dirty="0"/>
              <a:t> </a:t>
            </a:r>
            <a:r>
              <a:rPr lang="zh-CN" altLang="en-US" sz="2469" dirty="0"/>
              <a:t>计算</a:t>
            </a:r>
            <a:r>
              <a:rPr lang="en-US" altLang="zh-CN" sz="2469" dirty="0"/>
              <a:t>  </a:t>
            </a:r>
          </a:p>
          <a:p>
            <a:pPr lvl="2">
              <a:lnSpc>
                <a:spcPct val="100000"/>
              </a:lnSpc>
            </a:pPr>
            <a:endParaRPr lang="en-US" altLang="zh-CN" sz="2069" b="1" dirty="0"/>
          </a:p>
          <a:p>
            <a:pPr lvl="1">
              <a:lnSpc>
                <a:spcPct val="100000"/>
              </a:lnSpc>
              <a:buSzPct val="45000"/>
              <a:buFont typeface="StarSymbol"/>
              <a:buChar char="●"/>
            </a:pPr>
            <a:r>
              <a:rPr lang="en-US" altLang="zh-CN" sz="2469" dirty="0">
                <a:hlinkClick r:id="rId2"/>
              </a:rPr>
              <a:t>MOTHRA</a:t>
            </a:r>
            <a:r>
              <a:rPr lang="en-US" altLang="zh-CN" sz="2469" dirty="0"/>
              <a:t> (</a:t>
            </a:r>
            <a:r>
              <a:rPr lang="en-US" altLang="zh-CN" sz="2469" dirty="0" err="1"/>
              <a:t>iMplicit</a:t>
            </a:r>
            <a:r>
              <a:rPr lang="en-US" altLang="zh-CN" sz="2469" dirty="0"/>
              <a:t> </a:t>
            </a:r>
            <a:r>
              <a:rPr lang="en-US" altLang="zh-CN" sz="2469" dirty="0" err="1"/>
              <a:t>sOlver</a:t>
            </a:r>
            <a:r>
              <a:rPr lang="en-US" altLang="zh-CN" sz="2469" dirty="0"/>
              <a:t> </a:t>
            </a:r>
            <a:r>
              <a:rPr lang="en-US" altLang="zh-CN" sz="2469" dirty="0" err="1"/>
              <a:t>wiTH</a:t>
            </a:r>
            <a:r>
              <a:rPr lang="en-US" altLang="zh-CN" sz="2469" dirty="0"/>
              <a:t> artificial intelligence and </a:t>
            </a:r>
            <a:r>
              <a:rPr lang="en-US" altLang="zh-CN" sz="2469" dirty="0" err="1"/>
              <a:t>tRAnsprecision</a:t>
            </a:r>
            <a:r>
              <a:rPr lang="en-US" altLang="zh-CN" sz="2469" dirty="0"/>
              <a:t> computing). </a:t>
            </a:r>
          </a:p>
          <a:p>
            <a:pPr lvl="1">
              <a:lnSpc>
                <a:spcPct val="100000"/>
              </a:lnSpc>
              <a:buSzPct val="45000"/>
              <a:buFont typeface="StarSymbol"/>
              <a:buChar char="●"/>
            </a:pPr>
            <a:endParaRPr lang="en-US" altLang="zh-CN" sz="2469" dirty="0"/>
          </a:p>
          <a:p>
            <a:pPr lvl="1">
              <a:lnSpc>
                <a:spcPct val="100000"/>
              </a:lnSpc>
              <a:buSzPct val="45000"/>
              <a:buFont typeface="StarSymbol"/>
              <a:buChar char="●"/>
            </a:pPr>
            <a:r>
              <a:rPr lang="zh-CN" altLang="en-US" sz="2469" dirty="0"/>
              <a:t>在超级计算机</a:t>
            </a:r>
            <a:r>
              <a:rPr lang="en-US" altLang="zh-CN" sz="2469" dirty="0"/>
              <a:t> </a:t>
            </a:r>
            <a:r>
              <a:rPr lang="en-US" altLang="zh-CN" sz="2469" dirty="0">
                <a:hlinkClick r:id="rId3"/>
              </a:rPr>
              <a:t>Summit supercomputer</a:t>
            </a:r>
            <a:r>
              <a:rPr lang="en-US" altLang="zh-CN" sz="2469" dirty="0"/>
              <a:t> </a:t>
            </a:r>
            <a:r>
              <a:rPr lang="zh-CN" altLang="en-US" sz="2469" dirty="0"/>
              <a:t>上运行</a:t>
            </a:r>
            <a:endParaRPr lang="en-US" altLang="zh-CN" sz="2469" dirty="0"/>
          </a:p>
          <a:p>
            <a:pPr lvl="1">
              <a:lnSpc>
                <a:spcPct val="100000"/>
              </a:lnSpc>
              <a:buSzPct val="45000"/>
              <a:buFont typeface="StarSymbol"/>
              <a:buChar char="●"/>
            </a:pPr>
            <a:r>
              <a:rPr lang="en-US" altLang="zh-CN" sz="2469" dirty="0"/>
              <a:t>MOTHRA </a:t>
            </a:r>
            <a:r>
              <a:rPr lang="zh-CN" altLang="en-US" sz="2469" dirty="0"/>
              <a:t>相对传统求解器取得</a:t>
            </a:r>
            <a:r>
              <a:rPr lang="en-US" altLang="zh-CN" sz="2469" dirty="0"/>
              <a:t> 25x </a:t>
            </a:r>
            <a:r>
              <a:rPr lang="zh-CN" altLang="en-US" sz="2469" dirty="0"/>
              <a:t>倍加速比</a:t>
            </a:r>
            <a:r>
              <a:rPr lang="en-US" altLang="zh-CN" sz="2469" dirty="0"/>
              <a:t>.</a:t>
            </a:r>
            <a:endParaRPr lang="en-US" altLang="zh-CN" sz="2069" b="1" dirty="0"/>
          </a:p>
          <a:p>
            <a:pPr>
              <a:buSzPct val="45000"/>
              <a:buFont typeface="StarSymbol"/>
              <a:buChar char="●"/>
            </a:pP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365873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Cores for Scientific Computing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Earthquake Simulation</a:t>
            </a:r>
          </a:p>
          <a:p>
            <a:pPr lvl="1">
              <a:lnSpc>
                <a:spcPct val="100000"/>
              </a:lnSpc>
            </a:pPr>
            <a:r>
              <a:rPr lang="zh-CN" altLang="en-US" sz="2469" dirty="0"/>
              <a:t>模拟基于日本东京各类建筑物的</a:t>
            </a:r>
            <a:r>
              <a:rPr lang="en-US" altLang="zh-CN" sz="2469" dirty="0"/>
              <a:t> 3D </a:t>
            </a:r>
            <a:r>
              <a:rPr lang="zh-CN" altLang="en-US" sz="2469" dirty="0"/>
              <a:t>数据</a:t>
            </a:r>
            <a:r>
              <a:rPr lang="en-US" altLang="zh-CN" sz="2469" dirty="0"/>
              <a:t>.</a:t>
            </a:r>
            <a:endParaRPr lang="en-US" altLang="zh-CN" sz="2069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89" y="3453765"/>
            <a:ext cx="59531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31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Cores for Scientific Computing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Earthquake Simulation</a:t>
            </a:r>
          </a:p>
          <a:p>
            <a:pPr lvl="1"/>
            <a:endParaRPr lang="en-US" altLang="zh-CN" sz="2469" dirty="0"/>
          </a:p>
          <a:p>
            <a:pPr lvl="1"/>
            <a:r>
              <a:rPr lang="zh-CN" altLang="en-US" sz="2469" dirty="0"/>
              <a:t>区域大、物理模型复杂，模拟系统包含</a:t>
            </a:r>
            <a:r>
              <a:rPr lang="en-US" altLang="zh-CN" sz="2469" dirty="0"/>
              <a:t> 302B</a:t>
            </a:r>
            <a:r>
              <a:rPr lang="zh-CN" altLang="en-US" sz="2469" dirty="0"/>
              <a:t> 未知数</a:t>
            </a:r>
            <a:r>
              <a:rPr lang="en-US" altLang="zh-CN" sz="2469" dirty="0"/>
              <a:t>  </a:t>
            </a:r>
          </a:p>
          <a:p>
            <a:pPr lvl="2"/>
            <a:endParaRPr lang="en-US" altLang="zh-CN" sz="2069" b="1" dirty="0"/>
          </a:p>
          <a:p>
            <a:pPr lvl="1">
              <a:lnSpc>
                <a:spcPct val="100000"/>
              </a:lnSpc>
              <a:buSzPct val="45000"/>
              <a:buFont typeface="StarSymbol"/>
              <a:buChar char="●"/>
            </a:pPr>
            <a:r>
              <a:rPr lang="zh-CN" altLang="en-US" sz="2400" dirty="0"/>
              <a:t>研究人员转向人工智能，通过在较小的模型上训练神经网络来确定如何提高预处理的有效性，以帮助识别求解器中收敛缓慢的区域。</a:t>
            </a:r>
            <a:endParaRPr lang="en-US" altLang="zh-CN" sz="2400" dirty="0"/>
          </a:p>
          <a:p>
            <a:pPr lvl="1">
              <a:buSzPct val="45000"/>
              <a:buFont typeface="StarSymbol"/>
              <a:buChar char="●"/>
            </a:pPr>
            <a:endParaRPr lang="en-US" altLang="zh-CN" sz="2469" b="1" dirty="0"/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2069" b="1" u="sng" dirty="0">
                <a:solidFill>
                  <a:srgbClr val="0070C0"/>
                </a:solidFill>
              </a:rPr>
              <a:t>Use a combination FP64, FP32, FP21 and FP16</a:t>
            </a:r>
          </a:p>
        </p:txBody>
      </p:sp>
    </p:spTree>
    <p:extLst>
      <p:ext uri="{BB962C8B-B14F-4D97-AF65-F5344CB8AC3E}">
        <p14:creationId xmlns:p14="http://schemas.microsoft.com/office/powerpoint/2010/main" val="517692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Cores for Scientific Computing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1467464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Earthquake Simulation</a:t>
            </a:r>
          </a:p>
          <a:p>
            <a:pPr lvl="1">
              <a:lnSpc>
                <a:spcPct val="120000"/>
              </a:lnSpc>
            </a:pPr>
            <a:r>
              <a:rPr lang="en-US" altLang="zh-CN" sz="2469" b="1" dirty="0"/>
              <a:t>Using Tensor Core FP16 in Linear Algebra</a:t>
            </a:r>
          </a:p>
          <a:p>
            <a:pPr lvl="1">
              <a:lnSpc>
                <a:spcPct val="120000"/>
              </a:lnSpc>
            </a:pPr>
            <a:r>
              <a:rPr lang="en-US" altLang="zh-CN" sz="2469" dirty="0"/>
              <a:t>linear systems via LU factorization</a:t>
            </a:r>
          </a:p>
          <a:p>
            <a:pPr lvl="1">
              <a:lnSpc>
                <a:spcPct val="120000"/>
              </a:lnSpc>
            </a:pPr>
            <a:r>
              <a:rPr lang="en-US" altLang="zh-CN" sz="2469" dirty="0"/>
              <a:t>LU</a:t>
            </a:r>
            <a:r>
              <a:rPr lang="zh-CN" altLang="en-US" sz="2400" dirty="0"/>
              <a:t>分解</a:t>
            </a:r>
            <a:endParaRPr lang="en-US" altLang="zh-CN" sz="2469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908" y="3369778"/>
            <a:ext cx="4054132" cy="28649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47496" y="4202073"/>
            <a:ext cx="34531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与标准的全</a:t>
            </a:r>
            <a:r>
              <a:rPr lang="en-US" altLang="zh-CN" sz="2000" dirty="0"/>
              <a:t>FP64</a:t>
            </a:r>
            <a:r>
              <a:rPr lang="zh-CN" altLang="en-US" sz="2000" dirty="0"/>
              <a:t>精度实现相比，实现了</a:t>
            </a:r>
            <a:r>
              <a:rPr lang="en-US" altLang="zh-CN" sz="2000" dirty="0"/>
              <a:t>4</a:t>
            </a:r>
            <a:r>
              <a:rPr lang="zh-CN" altLang="en-US" sz="2000" dirty="0"/>
              <a:t>倍的性能提升和</a:t>
            </a:r>
            <a:r>
              <a:rPr lang="en-US" altLang="zh-CN" sz="2000" dirty="0"/>
              <a:t>5</a:t>
            </a:r>
            <a:r>
              <a:rPr lang="zh-CN" altLang="en-US" sz="2000" dirty="0"/>
              <a:t>倍的能效提升。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00506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043" y="2012414"/>
            <a:ext cx="8694539" cy="4449346"/>
          </a:xfrm>
        </p:spPr>
        <p:txBody>
          <a:bodyPr>
            <a:normAutofit/>
          </a:bodyPr>
          <a:lstStyle/>
          <a:p>
            <a:pPr marL="378013" lvl="1" indent="0" hangingPunct="0">
              <a:buNone/>
            </a:pPr>
            <a:r>
              <a:rPr lang="en-US" altLang="zh-CN" sz="3200" dirty="0"/>
              <a:t>1. Mixed-Precision Programming</a:t>
            </a:r>
          </a:p>
          <a:p>
            <a:pPr marL="378013" lvl="1" indent="0" hangingPunct="0">
              <a:buNone/>
            </a:pPr>
            <a:endParaRPr lang="en-US" altLang="zh-CN" sz="3200" dirty="0"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378013" lvl="1" indent="0" hangingPunct="0">
              <a:buNone/>
            </a:pPr>
            <a:r>
              <a:rPr lang="en-US" altLang="zh-CN" sz="3200" dirty="0"/>
              <a:t>2. Tensor Cores</a:t>
            </a:r>
          </a:p>
          <a:p>
            <a:pPr marL="378013" lvl="1" indent="0" hangingPunct="0">
              <a:buNone/>
            </a:pPr>
            <a:endParaRPr lang="en-US" altLang="zh-CN" sz="3200" dirty="0"/>
          </a:p>
          <a:p>
            <a:pPr marL="378013" lvl="1" indent="0" hangingPunct="0">
              <a:buNone/>
            </a:pPr>
            <a:r>
              <a:rPr lang="en-US" altLang="zh-CN" sz="3200" b="1" u="sng" dirty="0"/>
              <a:t>3. Mixed-Precision Training of DNN</a:t>
            </a:r>
          </a:p>
          <a:p>
            <a:pPr marL="0" indent="0" hangingPunct="0">
              <a:buNone/>
            </a:pPr>
            <a:endParaRPr lang="en-US" altLang="zh-CN" sz="2800" dirty="0"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lvl="0" indent="0" hangingPunct="0">
              <a:buNone/>
            </a:pPr>
            <a:endParaRPr lang="en-US" altLang="zh-CN" sz="2800" dirty="0"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28358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What is Mixed Precision Training?</a:t>
            </a:r>
            <a:endParaRPr 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dirty="0"/>
              <a:t>混合精度训练，数学运算和存储上采用</a:t>
            </a:r>
            <a:r>
              <a:rPr lang="zh-CN" altLang="en-US" sz="2800" b="1" dirty="0"/>
              <a:t>：</a:t>
            </a:r>
            <a:endParaRPr lang="en-US" altLang="zh-CN" sz="2800" b="1" dirty="0"/>
          </a:p>
          <a:p>
            <a:pPr lvl="1"/>
            <a:r>
              <a:rPr lang="en-US" altLang="zh-CN" sz="2469" b="1" dirty="0"/>
              <a:t>FP32 accumulation, FP16 storage</a:t>
            </a:r>
          </a:p>
          <a:p>
            <a:endParaRPr lang="zh-CN" altLang="en-US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95" y="3208972"/>
            <a:ext cx="7077446" cy="27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82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Benefits of Mixed Precision Training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dirty="0"/>
              <a:t>加速数学运算</a:t>
            </a:r>
            <a:endParaRPr lang="en-US" altLang="zh-CN" sz="2400" dirty="0"/>
          </a:p>
          <a:p>
            <a:pPr lvl="1"/>
            <a:r>
              <a:rPr lang="en-US" altLang="zh-CN" sz="2400" dirty="0" err="1"/>
              <a:t>TensorCores</a:t>
            </a:r>
            <a:r>
              <a:rPr lang="en-US" altLang="zh-CN" sz="2400" dirty="0"/>
              <a:t> have 8x higher throughput than FP32</a:t>
            </a:r>
          </a:p>
          <a:p>
            <a:pPr lvl="1"/>
            <a:r>
              <a:rPr lang="en-US" altLang="zh-CN" sz="2400" dirty="0"/>
              <a:t>125 </a:t>
            </a:r>
            <a:r>
              <a:rPr lang="en-US" altLang="zh-CN" sz="2400" dirty="0" err="1"/>
              <a:t>Tflops</a:t>
            </a:r>
            <a:r>
              <a:rPr lang="en-US" altLang="zh-CN" sz="2400" dirty="0"/>
              <a:t> theory</a:t>
            </a:r>
          </a:p>
          <a:p>
            <a:pPr lvl="1"/>
            <a:endParaRPr lang="en-US" altLang="zh-CN" sz="2400" dirty="0"/>
          </a:p>
          <a:p>
            <a:r>
              <a:rPr lang="zh-CN" altLang="en-US" sz="2400" dirty="0"/>
              <a:t>减少内存带宽压力</a:t>
            </a:r>
            <a:endParaRPr lang="en-US" altLang="zh-CN" sz="2400" dirty="0"/>
          </a:p>
          <a:p>
            <a:pPr lvl="1"/>
            <a:r>
              <a:rPr lang="en-US" altLang="zh-CN" sz="2400" dirty="0"/>
              <a:t>FP16 halves the memory traffic compared to FP32</a:t>
            </a:r>
          </a:p>
          <a:p>
            <a:pPr lvl="1"/>
            <a:endParaRPr lang="en-US" altLang="zh-CN" sz="2400" dirty="0"/>
          </a:p>
          <a:p>
            <a:r>
              <a:rPr lang="zh-CN" altLang="en-US" sz="2400" dirty="0"/>
              <a:t>减少内存空间占用</a:t>
            </a:r>
            <a:endParaRPr lang="en-US" altLang="zh-CN" sz="2400" dirty="0"/>
          </a:p>
          <a:p>
            <a:pPr lvl="1"/>
            <a:r>
              <a:rPr lang="en-US" altLang="zh-CN" sz="2400" dirty="0"/>
              <a:t>Halve the size of activation and gradient tensors</a:t>
            </a:r>
          </a:p>
          <a:p>
            <a:pPr lvl="1"/>
            <a:r>
              <a:rPr lang="en-US" altLang="zh-CN" sz="2400" dirty="0"/>
              <a:t>Enables larger mini-batches or larger input sizes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8229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Considerations for Mixed Precision Training</a:t>
            </a:r>
            <a:endParaRPr 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dirty="0"/>
              <a:t>几点考虑，在不同阶段该用何种精度？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69" dirty="0">
                <a:solidFill>
                  <a:srgbClr val="0114C5"/>
                </a:solidFill>
              </a:rPr>
              <a:t>存储</a:t>
            </a:r>
            <a:r>
              <a:rPr lang="en-US" altLang="zh-CN" sz="2069" dirty="0">
                <a:solidFill>
                  <a:srgbClr val="0114C5"/>
                </a:solidFill>
              </a:rPr>
              <a:t> </a:t>
            </a:r>
            <a:r>
              <a:rPr lang="en-US" altLang="zh-CN" sz="2469" b="1" dirty="0">
                <a:solidFill>
                  <a:srgbClr val="0114C5"/>
                </a:solidFill>
              </a:rPr>
              <a:t>storage, </a:t>
            </a:r>
            <a:r>
              <a:rPr lang="zh-CN" altLang="en-US" sz="2069" dirty="0">
                <a:solidFill>
                  <a:srgbClr val="0114C5"/>
                </a:solidFill>
              </a:rPr>
              <a:t>数学运算</a:t>
            </a:r>
            <a:r>
              <a:rPr lang="en-US" altLang="zh-CN" sz="2069" dirty="0">
                <a:solidFill>
                  <a:srgbClr val="0114C5"/>
                </a:solidFill>
              </a:rPr>
              <a:t> </a:t>
            </a:r>
            <a:r>
              <a:rPr lang="en-US" altLang="zh-CN" sz="2469" b="1" dirty="0">
                <a:solidFill>
                  <a:srgbClr val="0114C5"/>
                </a:solidFill>
              </a:rPr>
              <a:t>math</a:t>
            </a:r>
            <a:r>
              <a:rPr lang="en-US" altLang="zh-CN" sz="2469" b="1" dirty="0"/>
              <a:t>?</a:t>
            </a:r>
          </a:p>
          <a:p>
            <a:endParaRPr lang="en-US" altLang="zh-CN" sz="2800" dirty="0"/>
          </a:p>
          <a:p>
            <a:r>
              <a:rPr lang="zh-CN" altLang="en-US" sz="2400" dirty="0"/>
              <a:t>深度神经网络</a:t>
            </a:r>
            <a:r>
              <a:rPr lang="en-US" altLang="zh-CN" sz="2400" b="1" dirty="0"/>
              <a:t>DNN </a:t>
            </a:r>
            <a:r>
              <a:rPr lang="zh-CN" altLang="en-US" sz="2400" dirty="0"/>
              <a:t>中的运算类型</a:t>
            </a:r>
            <a:r>
              <a:rPr lang="en-US" altLang="zh-CN" sz="2400" b="1" dirty="0"/>
              <a:t>:</a:t>
            </a:r>
            <a:endParaRPr lang="en-US" altLang="zh-CN" sz="2400" dirty="0"/>
          </a:p>
          <a:p>
            <a:pPr lvl="1"/>
            <a:r>
              <a:rPr lang="en-US" altLang="zh-CN" sz="2400" b="1" dirty="0"/>
              <a:t>Weight update</a:t>
            </a:r>
          </a:p>
          <a:p>
            <a:pPr lvl="1"/>
            <a:r>
              <a:rPr lang="en-US" altLang="zh-CN" sz="2400" b="1" dirty="0"/>
              <a:t>Point-wise</a:t>
            </a:r>
          </a:p>
          <a:p>
            <a:pPr lvl="1"/>
            <a:r>
              <a:rPr lang="en-US" altLang="zh-CN" sz="2400" b="1" dirty="0"/>
              <a:t>Reduction</a:t>
            </a:r>
          </a:p>
          <a:p>
            <a:pPr lvl="1"/>
            <a:r>
              <a:rPr lang="en-US" altLang="zh-CN" sz="2400" b="1" dirty="0"/>
              <a:t>Convolution, Matrix multiply</a:t>
            </a:r>
          </a:p>
        </p:txBody>
      </p:sp>
    </p:spTree>
    <p:extLst>
      <p:ext uri="{BB962C8B-B14F-4D97-AF65-F5344CB8AC3E}">
        <p14:creationId xmlns:p14="http://schemas.microsoft.com/office/powerpoint/2010/main" val="139777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043" y="2012414"/>
            <a:ext cx="8694539" cy="4449346"/>
          </a:xfrm>
        </p:spPr>
        <p:txBody>
          <a:bodyPr>
            <a:normAutofit/>
          </a:bodyPr>
          <a:lstStyle/>
          <a:p>
            <a:pPr marL="378013" lvl="1" indent="0" hangingPunct="0">
              <a:buNone/>
            </a:pPr>
            <a:r>
              <a:rPr lang="en-US" altLang="zh-CN" sz="3200" b="1" u="sng" dirty="0">
                <a:latin typeface="Liberation Sans" pitchFamily="18"/>
                <a:ea typeface="Noto Sans CJK SC Regular" pitchFamily="2"/>
                <a:cs typeface="FreeSans" pitchFamily="2"/>
              </a:rPr>
              <a:t>1. </a:t>
            </a:r>
            <a:r>
              <a:rPr lang="en-US" altLang="zh-CN" sz="3200" b="1" u="sng" dirty="0"/>
              <a:t>Mixed-Precision Programming</a:t>
            </a:r>
          </a:p>
          <a:p>
            <a:pPr marL="378013" lvl="1" indent="0" hangingPunct="0">
              <a:buNone/>
            </a:pPr>
            <a:endParaRPr lang="en-US" altLang="zh-CN" sz="3200" dirty="0"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378013" lvl="1" indent="0" hangingPunct="0">
              <a:buNone/>
            </a:pPr>
            <a:r>
              <a:rPr lang="en-US" altLang="zh-CN" sz="3200" dirty="0">
                <a:latin typeface="Liberation Sans" pitchFamily="18"/>
                <a:ea typeface="Noto Sans CJK SC Regular" pitchFamily="2"/>
                <a:cs typeface="FreeSans" pitchFamily="2"/>
              </a:rPr>
              <a:t>2. </a:t>
            </a:r>
            <a:r>
              <a:rPr lang="en-US" altLang="zh-CN" sz="3200" dirty="0"/>
              <a:t>Tensor Cores</a:t>
            </a:r>
            <a:endParaRPr lang="en-US" altLang="zh-CN" sz="3200" b="1" dirty="0"/>
          </a:p>
          <a:p>
            <a:pPr marL="378013" lvl="1" indent="0" hangingPunct="0">
              <a:buNone/>
            </a:pPr>
            <a:endParaRPr lang="en-US" altLang="zh-CN" sz="3200" dirty="0"/>
          </a:p>
          <a:p>
            <a:pPr marL="378013" lvl="1" indent="0" hangingPunct="0">
              <a:buNone/>
            </a:pPr>
            <a:r>
              <a:rPr lang="en-US" altLang="zh-CN" sz="3200" dirty="0"/>
              <a:t>3. Mixed-Precision Training of DNN</a:t>
            </a:r>
            <a:endParaRPr lang="en-US" altLang="zh-CN" sz="3200" b="1" dirty="0"/>
          </a:p>
          <a:p>
            <a:pPr marL="0" indent="0" hangingPunct="0">
              <a:buNone/>
            </a:pPr>
            <a:endParaRPr lang="en-US" altLang="zh-CN" sz="2800" dirty="0"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lvl="0" indent="0" hangingPunct="0">
              <a:buNone/>
            </a:pPr>
            <a:endParaRPr lang="en-US" altLang="zh-CN" sz="2800" dirty="0"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12843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Guideline #1: weight update</a:t>
            </a:r>
            <a:endParaRPr 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b="1" dirty="0"/>
              <a:t>FP16 </a:t>
            </a:r>
            <a:r>
              <a:rPr lang="zh-CN" altLang="en-US" sz="2000" dirty="0"/>
              <a:t>对一些网络是足够的</a:t>
            </a:r>
            <a:r>
              <a:rPr lang="en-US" altLang="zh-CN" sz="2000" dirty="0"/>
              <a:t>,</a:t>
            </a:r>
            <a:r>
              <a:rPr lang="zh-CN" altLang="en-US" sz="2000" dirty="0"/>
              <a:t> 但有的需要使用</a:t>
            </a:r>
            <a:r>
              <a:rPr lang="en-US" altLang="zh-CN" sz="2000" dirty="0"/>
              <a:t> </a:t>
            </a:r>
            <a:r>
              <a:rPr lang="en-US" altLang="zh-CN" b="1" dirty="0"/>
              <a:t>FP32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dirty="0"/>
          </a:p>
          <a:p>
            <a:r>
              <a:rPr lang="zh-CN" altLang="en-US" sz="2000" dirty="0"/>
              <a:t>当两个 </a:t>
            </a:r>
            <a:r>
              <a:rPr lang="en-US" altLang="zh-CN" sz="2000" dirty="0"/>
              <a:t>FP16</a:t>
            </a:r>
            <a:r>
              <a:rPr lang="zh-CN" altLang="en-US" sz="2000" dirty="0"/>
              <a:t>（半精度浮点数）相加且它们的比值大于 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11</a:t>
            </a:r>
            <a:r>
              <a:rPr lang="zh-CN" altLang="en-US" sz="2000" dirty="0"/>
              <a:t>时，结果将仅等于较大的值：</a:t>
            </a:r>
            <a:endParaRPr lang="en-US" altLang="zh-CN" sz="2000" dirty="0"/>
          </a:p>
          <a:p>
            <a:pPr lvl="1"/>
            <a:r>
              <a:rPr lang="en-US" altLang="zh-CN" dirty="0"/>
              <a:t>FP16 </a:t>
            </a:r>
            <a:r>
              <a:rPr lang="zh-CN" altLang="en-US" dirty="0"/>
              <a:t>有</a:t>
            </a:r>
            <a:r>
              <a:rPr lang="en-US" altLang="zh-CN" dirty="0"/>
              <a:t> 10-bit </a:t>
            </a:r>
            <a:r>
              <a:rPr lang="zh-CN" altLang="en-US" dirty="0"/>
              <a:t>尾数，做加法时需要二进制位对齐</a:t>
            </a:r>
            <a:endParaRPr lang="en-US" altLang="zh-CN" dirty="0"/>
          </a:p>
          <a:p>
            <a:pPr lvl="1"/>
            <a:r>
              <a:rPr lang="zh-CN" altLang="en-US" dirty="0"/>
              <a:t>如果 </a:t>
            </a:r>
            <a:r>
              <a:rPr lang="en-US" altLang="zh-CN" b="1" i="1" dirty="0">
                <a:solidFill>
                  <a:srgbClr val="0114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 </a:t>
            </a:r>
            <a:r>
              <a:rPr lang="en-US" altLang="zh-CN" b="1" dirty="0">
                <a:solidFill>
                  <a:srgbClr val="0114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altLang="zh-CN" b="1" i="1" dirty="0" err="1">
                <a:solidFill>
                  <a:srgbClr val="0114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altLang="zh-CN" b="1" dirty="0">
                <a:solidFill>
                  <a:srgbClr val="0114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zh-CN" b="1" i="1" dirty="0" err="1">
                <a:solidFill>
                  <a:srgbClr val="0114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r>
              <a:rPr lang="en-US" altLang="zh-CN" b="1" i="1" dirty="0">
                <a:solidFill>
                  <a:srgbClr val="0114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dirty="0"/>
              <a:t>那么权重更新将不改变 </a:t>
            </a:r>
            <a:r>
              <a:rPr lang="en-US" altLang="zh-CN" i="1" dirty="0"/>
              <a:t>w</a:t>
            </a:r>
            <a:r>
              <a:rPr lang="zh-CN" altLang="en-US" i="1" dirty="0"/>
              <a:t>，</a:t>
            </a:r>
            <a:r>
              <a:rPr lang="zh-CN" altLang="en-US" dirty="0"/>
              <a:t>学习停滞</a:t>
            </a:r>
            <a:endParaRPr lang="en-US" altLang="zh-CN" dirty="0"/>
          </a:p>
          <a:p>
            <a:pPr lvl="2"/>
            <a:endParaRPr lang="en-US" altLang="zh-CN" dirty="0"/>
          </a:p>
          <a:p>
            <a:r>
              <a:rPr lang="zh-CN" altLang="en-US" sz="2400" dirty="0"/>
              <a:t>保守推荐：</a:t>
            </a:r>
            <a:r>
              <a:rPr lang="en-US" altLang="zh-CN" dirty="0"/>
              <a:t>FP32 update:</a:t>
            </a:r>
          </a:p>
          <a:p>
            <a:pPr lvl="2"/>
            <a:r>
              <a:rPr lang="en-US" altLang="zh-CN" dirty="0"/>
              <a:t>Compute weight update in FP32</a:t>
            </a:r>
          </a:p>
          <a:p>
            <a:pPr lvl="2"/>
            <a:r>
              <a:rPr lang="en-US" altLang="zh-CN" dirty="0"/>
              <a:t>Keep a master copy of weights in FP32, make an FP16 copy for </a:t>
            </a:r>
            <a:r>
              <a:rPr lang="en-US" altLang="zh-CN" dirty="0" err="1"/>
              <a:t>fwd</a:t>
            </a:r>
            <a:r>
              <a:rPr lang="en-US" altLang="zh-CN" dirty="0"/>
              <a:t>/</a:t>
            </a:r>
            <a:r>
              <a:rPr lang="en-US" altLang="zh-CN" dirty="0" err="1"/>
              <a:t>bwd</a:t>
            </a:r>
            <a:r>
              <a:rPr lang="en-US" altLang="zh-CN" dirty="0"/>
              <a:t> passes</a:t>
            </a:r>
          </a:p>
          <a:p>
            <a:pPr lvl="2"/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FP32 </a:t>
            </a:r>
            <a:r>
              <a:rPr lang="zh-CN" altLang="en-US" dirty="0"/>
              <a:t>存储负担过重，可考虑 </a:t>
            </a:r>
            <a:r>
              <a:rPr lang="en-US" altLang="zh-CN" dirty="0"/>
              <a:t>FP16</a:t>
            </a:r>
          </a:p>
          <a:p>
            <a:pPr lvl="1"/>
            <a:r>
              <a:rPr lang="zh-CN" altLang="en-US" dirty="0"/>
              <a:t>对一些网络，例如 </a:t>
            </a:r>
            <a:r>
              <a:rPr lang="en-US" altLang="zh-CN" dirty="0"/>
              <a:t>convnets</a:t>
            </a:r>
            <a:r>
              <a:rPr lang="zh-CN" altLang="en-US" dirty="0"/>
              <a:t> 是可行的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0926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Guideline #2: pointwise</a:t>
            </a:r>
            <a:endParaRPr 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FP16 </a:t>
            </a:r>
            <a:r>
              <a:rPr lang="zh-CN" altLang="en-US" dirty="0"/>
              <a:t>可安全用于</a:t>
            </a:r>
            <a:r>
              <a:rPr lang="zh-CN" altLang="en-US" b="1" dirty="0"/>
              <a:t> </a:t>
            </a:r>
            <a:r>
              <a:rPr lang="en-US" altLang="zh-CN" b="1" dirty="0" err="1"/>
              <a:t>ReLU</a:t>
            </a:r>
            <a:r>
              <a:rPr lang="en-US" altLang="zh-CN" b="1" dirty="0"/>
              <a:t>, Sigmoid, Tanh, Scale, Add, …</a:t>
            </a:r>
          </a:p>
          <a:p>
            <a:pPr lvl="1"/>
            <a:r>
              <a:rPr lang="zh-CN" altLang="en-US" dirty="0"/>
              <a:t>这些操作的输入输出值通常都很小（</a:t>
            </a:r>
            <a:r>
              <a:rPr lang="en-US" altLang="zh-CN" dirty="0"/>
              <a:t>0</a:t>
            </a:r>
            <a:r>
              <a:rPr lang="zh-CN" altLang="en-US" dirty="0"/>
              <a:t>附近）</a:t>
            </a:r>
            <a:endParaRPr lang="en-US" altLang="zh-CN" dirty="0"/>
          </a:p>
          <a:p>
            <a:pPr lvl="1"/>
            <a:r>
              <a:rPr lang="en-US" altLang="zh-CN" dirty="0"/>
              <a:t>FP16 </a:t>
            </a:r>
            <a:r>
              <a:rPr lang="zh-CN" altLang="en-US" dirty="0"/>
              <a:t>存储节省带宽，可加少传输时间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b="1" dirty="0"/>
              <a:t>FP32 math and storage </a:t>
            </a:r>
            <a:r>
              <a:rPr lang="zh-CN" altLang="en-US" dirty="0"/>
              <a:t>在以下情况推荐使用</a:t>
            </a:r>
            <a:r>
              <a:rPr lang="en-US" altLang="zh-CN" b="1" dirty="0"/>
              <a:t>: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dirty="0"/>
              <a:t>operations </a:t>
            </a:r>
            <a:r>
              <a:rPr lang="en-US" altLang="zh-CN" i="1" dirty="0"/>
              <a:t>f </a:t>
            </a:r>
            <a:r>
              <a:rPr lang="en-US" altLang="zh-CN" dirty="0"/>
              <a:t>where |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x</a:t>
            </a:r>
            <a:r>
              <a:rPr lang="en-US" altLang="zh-CN" dirty="0"/>
              <a:t>)| &gt;&gt; |</a:t>
            </a:r>
            <a:r>
              <a:rPr lang="en-US" altLang="zh-CN" i="1" dirty="0"/>
              <a:t>x</a:t>
            </a:r>
            <a:r>
              <a:rPr lang="en-US" altLang="zh-CN" dirty="0"/>
              <a:t>|</a:t>
            </a:r>
          </a:p>
          <a:p>
            <a:pPr lvl="2">
              <a:lnSpc>
                <a:spcPct val="110000"/>
              </a:lnSpc>
            </a:pPr>
            <a:r>
              <a:rPr lang="en-US" altLang="zh-CN" dirty="0"/>
              <a:t>Examples: </a:t>
            </a:r>
            <a:r>
              <a:rPr lang="en-US" altLang="zh-CN" dirty="0" err="1"/>
              <a:t>Exp</a:t>
            </a:r>
            <a:r>
              <a:rPr lang="en-US" altLang="zh-CN" dirty="0"/>
              <a:t>, Square, Log, Cross-entropy</a:t>
            </a:r>
          </a:p>
          <a:p>
            <a:pPr lvl="1">
              <a:lnSpc>
                <a:spcPct val="110000"/>
              </a:lnSpc>
            </a:pPr>
            <a:r>
              <a:rPr lang="zh-CN" altLang="en-US" sz="1800" dirty="0"/>
              <a:t>常出现在未融合（</a:t>
            </a:r>
            <a:r>
              <a:rPr lang="en-US" sz="1800" dirty="0"/>
              <a:t>unfused）</a:t>
            </a:r>
            <a:r>
              <a:rPr lang="zh-CN" altLang="en-US" sz="1800" dirty="0"/>
              <a:t>的归一化（</a:t>
            </a:r>
            <a:r>
              <a:rPr lang="en-US" sz="1800" dirty="0"/>
              <a:t>normalization）</a:t>
            </a:r>
            <a:r>
              <a:rPr lang="zh-CN" altLang="en-US" sz="1800" dirty="0"/>
              <a:t>或损失（</a:t>
            </a:r>
            <a:r>
              <a:rPr lang="en-US" sz="1800" dirty="0"/>
              <a:t>loss）</a:t>
            </a:r>
            <a:r>
              <a:rPr lang="zh-CN" altLang="en-US" sz="1800" dirty="0"/>
              <a:t>层中</a:t>
            </a:r>
            <a:endParaRPr lang="en-US" altLang="zh-CN" sz="1800" dirty="0"/>
          </a:p>
          <a:p>
            <a:pPr lvl="1">
              <a:lnSpc>
                <a:spcPct val="110000"/>
              </a:lnSpc>
            </a:pPr>
            <a:r>
              <a:rPr lang="en-US" sz="1800" b="1" dirty="0"/>
              <a:t>FP32</a:t>
            </a:r>
            <a:r>
              <a:rPr lang="en-US" sz="1800" dirty="0"/>
              <a:t> </a:t>
            </a:r>
            <a:r>
              <a:rPr lang="zh-CN" altLang="en-US" sz="1800" dirty="0"/>
              <a:t>可确保高精度，并且不会影响性能，因为计算受带宽限制</a:t>
            </a:r>
            <a:endParaRPr lang="en-US" altLang="zh-CN" sz="1800" dirty="0"/>
          </a:p>
          <a:p>
            <a:pPr lvl="1"/>
            <a:endParaRPr lang="en-US" altLang="zh-CN" dirty="0"/>
          </a:p>
          <a:p>
            <a:r>
              <a:rPr lang="zh-CN" altLang="en-US" dirty="0"/>
              <a:t>保守建议：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dirty="0"/>
              <a:t>pointwise</a:t>
            </a:r>
            <a:r>
              <a:rPr lang="zh-CN" altLang="en-US" dirty="0"/>
              <a:t>操作 的计算和存储应保持在 </a:t>
            </a:r>
            <a:r>
              <a:rPr lang="en-US" dirty="0"/>
              <a:t>FP32，</a:t>
            </a:r>
            <a:r>
              <a:rPr lang="zh-CN" altLang="en-US" dirty="0"/>
              <a:t>除非它们是已知类型。</a:t>
            </a:r>
          </a:p>
          <a:p>
            <a:pPr lvl="1">
              <a:lnSpc>
                <a:spcPct val="110000"/>
              </a:lnSpc>
            </a:pPr>
            <a:r>
              <a:rPr lang="zh-CN" altLang="en-US" dirty="0"/>
              <a:t>融合逐点操作（</a:t>
            </a:r>
            <a:r>
              <a:rPr lang="en-US" dirty="0"/>
              <a:t>pointwise op fusion） </a:t>
            </a:r>
            <a:r>
              <a:rPr lang="zh-CN" altLang="en-US" dirty="0"/>
              <a:t>是提升性能的良好方法</a:t>
            </a:r>
          </a:p>
          <a:p>
            <a:pPr lvl="2">
              <a:lnSpc>
                <a:spcPct val="110000"/>
              </a:lnSpc>
            </a:pPr>
            <a:r>
              <a:rPr lang="zh-CN" altLang="en-US" dirty="0"/>
              <a:t>使用高效库 处理常见层（如 </a:t>
            </a:r>
            <a:r>
              <a:rPr lang="en-US" dirty="0" err="1"/>
              <a:t>BatchNorm</a:t>
            </a:r>
            <a:r>
              <a:rPr lang="en-US" dirty="0"/>
              <a:t>）</a:t>
            </a:r>
            <a:r>
              <a:rPr lang="zh-CN" altLang="en-US" dirty="0"/>
              <a:t>的融合逐点操作，以优化计算效率。</a:t>
            </a:r>
          </a:p>
        </p:txBody>
      </p:sp>
    </p:spTree>
    <p:extLst>
      <p:ext uri="{BB962C8B-B14F-4D97-AF65-F5344CB8AC3E}">
        <p14:creationId xmlns:p14="http://schemas.microsoft.com/office/powerpoint/2010/main" val="3639142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Guideline #3: Reductions</a:t>
            </a:r>
            <a:endParaRPr 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dirty="0"/>
              <a:t>规约，</a:t>
            </a:r>
            <a:r>
              <a:rPr lang="en-US" altLang="zh-CN" sz="2600" b="1" dirty="0"/>
              <a:t>Examples:</a:t>
            </a:r>
            <a:endParaRPr lang="en-US" altLang="zh-CN" sz="2600" dirty="0"/>
          </a:p>
          <a:p>
            <a:pPr lvl="1"/>
            <a:r>
              <a:rPr lang="en-US" altLang="zh-CN" sz="2200" dirty="0"/>
              <a:t>Large sums of values: L1 norm, L2 norm, </a:t>
            </a:r>
            <a:r>
              <a:rPr lang="en-US" altLang="zh-CN" sz="2200" dirty="0" err="1"/>
              <a:t>Softmax</a:t>
            </a:r>
            <a:endParaRPr lang="en-US" altLang="zh-CN" sz="2200" dirty="0"/>
          </a:p>
          <a:p>
            <a:r>
              <a:rPr lang="en-US" altLang="zh-CN" sz="2600" b="1" dirty="0"/>
              <a:t>FP32 Math:</a:t>
            </a:r>
          </a:p>
          <a:p>
            <a:pPr lvl="1"/>
            <a:r>
              <a:rPr lang="zh-CN" altLang="en-US" sz="2200" dirty="0"/>
              <a:t>避免溢出 </a:t>
            </a:r>
            <a:r>
              <a:rPr lang="en-US" altLang="zh-CN" sz="2200" dirty="0"/>
              <a:t>overflows</a:t>
            </a:r>
          </a:p>
          <a:p>
            <a:pPr lvl="1"/>
            <a:r>
              <a:rPr lang="zh-CN" altLang="en-US" sz="2200" dirty="0"/>
              <a:t>不会影响性能，因为计算受带宽限制</a:t>
            </a:r>
            <a:endParaRPr lang="en-US" altLang="zh-CN" sz="2200" dirty="0"/>
          </a:p>
          <a:p>
            <a:pPr lvl="1"/>
            <a:endParaRPr lang="en-US" altLang="zh-CN" sz="2200" dirty="0"/>
          </a:p>
          <a:p>
            <a:r>
              <a:rPr lang="zh-CN" altLang="en-US" sz="2600" dirty="0"/>
              <a:t>存储</a:t>
            </a:r>
            <a:r>
              <a:rPr lang="en-US" altLang="zh-CN" sz="2600" b="1" dirty="0"/>
              <a:t>:</a:t>
            </a:r>
          </a:p>
          <a:p>
            <a:pPr lvl="1"/>
            <a:r>
              <a:rPr lang="zh-CN" altLang="en-US" sz="2200" dirty="0"/>
              <a:t>输出使用</a:t>
            </a:r>
            <a:r>
              <a:rPr lang="en-US" altLang="zh-CN" sz="2200" dirty="0"/>
              <a:t>FP32</a:t>
            </a:r>
          </a:p>
          <a:p>
            <a:pPr lvl="1"/>
            <a:r>
              <a:rPr lang="zh-CN" altLang="en-US" sz="2200" dirty="0"/>
              <a:t>输入可以用</a:t>
            </a:r>
            <a:r>
              <a:rPr lang="en-US" altLang="zh-CN" sz="2200" dirty="0"/>
              <a:t> FP16 </a:t>
            </a:r>
          </a:p>
          <a:p>
            <a:pPr lvl="2"/>
            <a:r>
              <a:rPr lang="zh-CN" altLang="en-US" sz="1869" dirty="0"/>
              <a:t>如果前序运算的输出是</a:t>
            </a:r>
            <a:r>
              <a:rPr lang="en-US" altLang="zh-CN" sz="1869" dirty="0"/>
              <a:t> FP16</a:t>
            </a:r>
          </a:p>
          <a:p>
            <a:pPr lvl="2"/>
            <a:r>
              <a:rPr lang="zh-CN" altLang="en-US" sz="2000" dirty="0"/>
              <a:t>且训练框架支持不同输出和输入类型的运算</a:t>
            </a:r>
            <a:endParaRPr lang="en-US" altLang="zh-CN" sz="2000" dirty="0"/>
          </a:p>
          <a:p>
            <a:pPr lvl="2"/>
            <a:r>
              <a:rPr lang="en-US" altLang="zh-CN" sz="2000" dirty="0"/>
              <a:t>FP16 </a:t>
            </a:r>
            <a:r>
              <a:rPr lang="zh-CN" altLang="en-US" sz="2000" dirty="0"/>
              <a:t>节省带宽，提升速度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197655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Guideline #4: Normalization and Loss</a:t>
            </a:r>
            <a:endParaRPr 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800" b="1" dirty="0"/>
              <a:t>Normalizations:</a:t>
            </a:r>
            <a:r>
              <a:rPr lang="zh-CN" altLang="en-US" sz="2800" b="1" dirty="0"/>
              <a:t> </a:t>
            </a:r>
            <a:r>
              <a:rPr lang="zh-CN" altLang="en-US" sz="2400" dirty="0"/>
              <a:t>归一化</a:t>
            </a:r>
            <a:endParaRPr lang="en-US" altLang="zh-CN" sz="2800" dirty="0"/>
          </a:p>
          <a:p>
            <a:pPr lvl="1"/>
            <a:r>
              <a:rPr lang="zh-CN" altLang="en-US" dirty="0"/>
              <a:t>通常由基本操作构成，如归约（</a:t>
            </a:r>
            <a:r>
              <a:rPr lang="en-US" dirty="0"/>
              <a:t>reductions）、</a:t>
            </a:r>
            <a:r>
              <a:rPr lang="zh-CN" altLang="en-US" dirty="0"/>
              <a:t>平方（</a:t>
            </a:r>
            <a:r>
              <a:rPr lang="en-US" dirty="0"/>
              <a:t>squares）、</a:t>
            </a:r>
            <a:r>
              <a:rPr lang="zh-CN" altLang="en-US" dirty="0"/>
              <a:t>指数（</a:t>
            </a:r>
            <a:r>
              <a:rPr lang="en-US" dirty="0"/>
              <a:t>exp）、</a:t>
            </a:r>
            <a:r>
              <a:rPr lang="zh-CN" altLang="en-US" dirty="0"/>
              <a:t>缩放（</a:t>
            </a:r>
            <a:r>
              <a:rPr lang="en-US" dirty="0"/>
              <a:t>scale）</a:t>
            </a:r>
            <a:r>
              <a:rPr lang="zh-CN" altLang="en-US" dirty="0"/>
              <a:t>等。</a:t>
            </a:r>
            <a:endParaRPr lang="en-US" altLang="zh-CN" dirty="0"/>
          </a:p>
          <a:p>
            <a:pPr lvl="1"/>
            <a:r>
              <a:rPr lang="en-US" altLang="zh-CN" sz="2200" dirty="0"/>
              <a:t>Storage:</a:t>
            </a:r>
          </a:p>
          <a:p>
            <a:pPr lvl="2"/>
            <a:r>
              <a:rPr lang="zh-CN" altLang="en-US" sz="1800" dirty="0"/>
              <a:t>输入和输出结果可以用 </a:t>
            </a:r>
            <a:r>
              <a:rPr lang="en-US" altLang="zh-CN" sz="1800" dirty="0"/>
              <a:t>FP16</a:t>
            </a:r>
          </a:p>
          <a:p>
            <a:pPr lvl="2"/>
            <a:r>
              <a:rPr lang="zh-CN" altLang="en-US" sz="1800" dirty="0"/>
              <a:t>中间结果需要存储为 </a:t>
            </a:r>
            <a:r>
              <a:rPr lang="en-US" altLang="zh-CN" sz="1800" dirty="0"/>
              <a:t> FP32</a:t>
            </a:r>
          </a:p>
          <a:p>
            <a:pPr lvl="1"/>
            <a:r>
              <a:rPr lang="zh-CN" altLang="en-US" sz="2200" dirty="0"/>
              <a:t>理想的做法是融合（</a:t>
            </a:r>
            <a:r>
              <a:rPr lang="en-US" altLang="zh-CN" sz="2200" dirty="0"/>
              <a:t>fused</a:t>
            </a:r>
            <a:r>
              <a:rPr lang="zh-CN" altLang="en-US" sz="2200" dirty="0"/>
              <a:t> </a:t>
            </a:r>
            <a:r>
              <a:rPr lang="en-US" altLang="zh-CN" sz="2200" dirty="0"/>
              <a:t>Op</a:t>
            </a:r>
            <a:r>
              <a:rPr lang="zh-CN" altLang="en-US" sz="2200" dirty="0"/>
              <a:t>）成为单一操作</a:t>
            </a:r>
            <a:r>
              <a:rPr lang="en-US" altLang="zh-CN" sz="2200" dirty="0"/>
              <a:t>:</a:t>
            </a:r>
          </a:p>
          <a:p>
            <a:pPr lvl="2"/>
            <a:r>
              <a:rPr lang="en-US" altLang="zh-CN" sz="1800" dirty="0"/>
              <a:t>Avoids round-trips to memory -&gt; faster</a:t>
            </a:r>
          </a:p>
          <a:p>
            <a:pPr lvl="2"/>
            <a:r>
              <a:rPr lang="en-US" altLang="zh-CN" sz="1800" dirty="0"/>
              <a:t>Avoids intermediate storage</a:t>
            </a:r>
          </a:p>
          <a:p>
            <a:r>
              <a:rPr lang="en-US" altLang="zh-CN" sz="2800" b="1" dirty="0">
                <a:solidFill>
                  <a:srgbClr val="0114C5"/>
                </a:solidFill>
              </a:rPr>
              <a:t>Loss, probability layers</a:t>
            </a:r>
            <a:r>
              <a:rPr lang="en-US" altLang="zh-CN" sz="2800" b="1" dirty="0"/>
              <a:t>:</a:t>
            </a:r>
            <a:endParaRPr lang="en-US" altLang="zh-CN" sz="2800" dirty="0"/>
          </a:p>
          <a:p>
            <a:pPr lvl="1"/>
            <a:r>
              <a:rPr lang="en-US" altLang="zh-CN" sz="2200" dirty="0" err="1"/>
              <a:t>Softmax</a:t>
            </a:r>
            <a:r>
              <a:rPr lang="en-US" altLang="zh-CN" sz="2200" dirty="0"/>
              <a:t>, cross-entropy, attention modules</a:t>
            </a:r>
          </a:p>
          <a:p>
            <a:pPr lvl="1"/>
            <a:r>
              <a:rPr lang="en-US" altLang="zh-CN" sz="2200" dirty="0"/>
              <a:t>FP32 math, FP32 output</a:t>
            </a:r>
          </a:p>
        </p:txBody>
      </p:sp>
    </p:spTree>
    <p:extLst>
      <p:ext uri="{BB962C8B-B14F-4D97-AF65-F5344CB8AC3E}">
        <p14:creationId xmlns:p14="http://schemas.microsoft.com/office/powerpoint/2010/main" val="404818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Guideline #5: </a:t>
            </a:r>
            <a:r>
              <a:rPr lang="fr-FR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Convolution, Matrix Multiply</a:t>
            </a:r>
            <a:endParaRPr 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dirty="0"/>
              <a:t>卷积与矩阵乘法：</a:t>
            </a:r>
            <a:endParaRPr lang="en-US" altLang="zh-CN" sz="2400" dirty="0"/>
          </a:p>
          <a:p>
            <a:pPr lvl="1"/>
            <a:r>
              <a:rPr lang="zh-CN" altLang="en-US" sz="2400" dirty="0"/>
              <a:t>底层是大量点积操作（</a:t>
            </a:r>
            <a:r>
              <a:rPr lang="en-US" altLang="zh-CN" sz="2400" dirty="0"/>
              <a:t>dot-products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endParaRPr lang="en-US" altLang="zh-CN" sz="1000" dirty="0"/>
          </a:p>
          <a:p>
            <a:r>
              <a:rPr lang="en-US" altLang="zh-CN" sz="2800" b="1" dirty="0"/>
              <a:t>Math: Tensor Cores starting with Volta GPUs</a:t>
            </a:r>
            <a:endParaRPr lang="en-US" altLang="zh-CN" sz="2800" dirty="0"/>
          </a:p>
          <a:p>
            <a:pPr lvl="1"/>
            <a:r>
              <a:rPr lang="zh-CN" altLang="en-US" sz="2200" dirty="0"/>
              <a:t>训练</a:t>
            </a:r>
            <a:r>
              <a:rPr lang="en-US" altLang="zh-CN" sz="2200" dirty="0"/>
              <a:t>: use FP32 accumulation</a:t>
            </a:r>
          </a:p>
          <a:p>
            <a:pPr lvl="1"/>
            <a:r>
              <a:rPr lang="zh-CN" altLang="en-US" sz="2200" dirty="0"/>
              <a:t>推理</a:t>
            </a:r>
            <a:r>
              <a:rPr lang="en-US" altLang="zh-CN" sz="2200" dirty="0"/>
              <a:t>: FP16 accumulation can be used</a:t>
            </a:r>
          </a:p>
          <a:p>
            <a:pPr lvl="1"/>
            <a:endParaRPr lang="en-US" altLang="zh-CN" sz="2000" dirty="0"/>
          </a:p>
          <a:p>
            <a:r>
              <a:rPr lang="en-US" altLang="zh-CN" sz="2800" b="1" dirty="0"/>
              <a:t>FP16 Storage (input and output)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499055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Overview of Mixed Precision Training</a:t>
            </a:r>
            <a:endParaRPr 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6075680"/>
            <a:ext cx="7305624" cy="6962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400" b="1" dirty="0"/>
              <a:t>One more precision consideration:  </a:t>
            </a:r>
            <a:r>
              <a:rPr lang="en-US" altLang="zh-CN" sz="2400" b="1" dirty="0">
                <a:solidFill>
                  <a:srgbClr val="0114C5"/>
                </a:solidFill>
              </a:rPr>
              <a:t>Loss Scaling</a:t>
            </a:r>
          </a:p>
          <a:p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41" y="1882513"/>
            <a:ext cx="8008621" cy="353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0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05" y="1695156"/>
            <a:ext cx="8124693" cy="52938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Gradient range offset</a:t>
            </a:r>
            <a:endParaRPr lang="zh-CN" alt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063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21" y="1789042"/>
            <a:ext cx="8851866" cy="49673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Loss Scaling</a:t>
            </a:r>
            <a:endParaRPr lang="zh-CN" alt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620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16" y="1798320"/>
            <a:ext cx="8803265" cy="494578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Loss Scaling</a:t>
            </a:r>
            <a:endParaRPr lang="zh-CN" alt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520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Loss Scaling</a:t>
            </a:r>
            <a:endParaRPr lang="zh-CN" alt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15" y="1798320"/>
            <a:ext cx="8803265" cy="493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9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A57BBB-5676-ED49-9A92-218D1F6EA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790" y="3180397"/>
            <a:ext cx="7631380" cy="215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F6E767-4150-8640-938C-206D8EFC5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62" y="4010977"/>
            <a:ext cx="1143000" cy="12065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0562ABF-3592-794F-80D4-397910D11B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0456" y="1737361"/>
            <a:ext cx="8413064" cy="558927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/>
            <a:r>
              <a:rPr lang="en-US" altLang="zh-CN" sz="2800" b="1" dirty="0">
                <a:solidFill>
                  <a:srgbClr val="0114C5"/>
                </a:solidFill>
              </a:rPr>
              <a:t>Numerical Computing</a:t>
            </a:r>
            <a:r>
              <a:rPr lang="zh-CN" altLang="en-US" sz="2800" b="1" dirty="0">
                <a:solidFill>
                  <a:srgbClr val="0114C5"/>
                </a:solidFill>
              </a:rPr>
              <a:t> </a:t>
            </a:r>
            <a:r>
              <a:rPr lang="zh-CN" altLang="en-US" sz="2400" dirty="0">
                <a:solidFill>
                  <a:srgbClr val="0114C5"/>
                </a:solidFill>
              </a:rPr>
              <a:t>数值计算</a:t>
            </a:r>
            <a:r>
              <a:rPr lang="en-US" altLang="zh-CN" sz="2400" dirty="0"/>
              <a:t>:</a:t>
            </a:r>
          </a:p>
          <a:p>
            <a:pPr lvl="2"/>
            <a:r>
              <a:rPr lang="zh-CN" altLang="en-US" sz="2000" dirty="0"/>
              <a:t>需要在 </a:t>
            </a:r>
            <a:r>
              <a:rPr lang="en-US" altLang="zh-CN" sz="2200" dirty="0"/>
              <a:t>precision, accuracy, performance</a:t>
            </a:r>
            <a:r>
              <a:rPr lang="zh-CN" altLang="en-US" sz="2000" dirty="0"/>
              <a:t>取得平衡</a:t>
            </a:r>
            <a:r>
              <a:rPr lang="en-US" altLang="zh-CN" sz="2200" dirty="0"/>
              <a:t>.</a:t>
            </a:r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>
              <a:lnSpc>
                <a:spcPct val="100000"/>
              </a:lnSpc>
            </a:pPr>
            <a:r>
              <a:rPr lang="en-US" altLang="zh-CN" sz="2800" dirty="0">
                <a:solidFill>
                  <a:srgbClr val="0114C5"/>
                </a:solidFill>
              </a:rPr>
              <a:t>Pascal GPU </a:t>
            </a:r>
            <a:r>
              <a:rPr lang="en-US" altLang="zh-CN" sz="2800" dirty="0"/>
              <a:t>architecture and </a:t>
            </a:r>
            <a:r>
              <a:rPr lang="en-US" altLang="zh-CN" sz="2800" dirty="0">
                <a:solidFill>
                  <a:srgbClr val="0114C5"/>
                </a:solidFill>
              </a:rPr>
              <a:t>CUDA 8</a:t>
            </a:r>
            <a:r>
              <a:rPr lang="en-US" altLang="zh-CN" sz="2800" dirty="0"/>
              <a:t>:</a:t>
            </a:r>
          </a:p>
          <a:p>
            <a:pPr lvl="2">
              <a:lnSpc>
                <a:spcPct val="100000"/>
              </a:lnSpc>
            </a:pPr>
            <a:r>
              <a:rPr lang="zh-CN" altLang="en-US" sz="2400" dirty="0"/>
              <a:t>混合精度计算（</a:t>
            </a:r>
            <a:r>
              <a:rPr lang="en-US" altLang="zh-CN" sz="2400" dirty="0"/>
              <a:t>mixed-precision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2">
              <a:lnSpc>
                <a:spcPct val="100000"/>
              </a:lnSpc>
            </a:pPr>
            <a:r>
              <a:rPr lang="en-US" altLang="zh-CN" sz="2400" dirty="0"/>
              <a:t>16-bit </a:t>
            </a:r>
            <a:r>
              <a:rPr lang="zh-CN" altLang="en-US" sz="2400" dirty="0"/>
              <a:t>浮点数和</a:t>
            </a:r>
            <a:r>
              <a:rPr lang="en-US" altLang="zh-CN" sz="2400" dirty="0"/>
              <a:t> 8/16-bit </a:t>
            </a:r>
            <a:r>
              <a:rPr lang="zh-CN" altLang="en-US" sz="2400" dirty="0"/>
              <a:t>整型（</a:t>
            </a:r>
            <a:r>
              <a:rPr lang="en-US" altLang="zh-CN" sz="2400" dirty="0"/>
              <a:t>integer</a:t>
            </a:r>
            <a:r>
              <a:rPr lang="zh-CN" altLang="en-US" sz="2400" dirty="0"/>
              <a:t>）计算能力</a:t>
            </a:r>
            <a:endParaRPr lang="en-US" sz="2400" b="1" dirty="0"/>
          </a:p>
          <a:p>
            <a:pPr lvl="1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694464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Overview of Mixed Precision Training</a:t>
            </a:r>
            <a:endParaRPr 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6075680"/>
            <a:ext cx="8148904" cy="6962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400" b="1" dirty="0"/>
              <a:t>Mixed precision consideration training with </a:t>
            </a:r>
            <a:r>
              <a:rPr lang="en-US" altLang="zh-CN" sz="2400" b="1" dirty="0">
                <a:solidFill>
                  <a:srgbClr val="0114C5"/>
                </a:solidFill>
              </a:rPr>
              <a:t>Loss Scaling</a:t>
            </a:r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72" y="1973954"/>
            <a:ext cx="9052560" cy="333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01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24" y="1882513"/>
            <a:ext cx="9268196" cy="4589300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78224" y="415049"/>
            <a:ext cx="8705657" cy="146746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Automatic Loss Scaling</a:t>
            </a:r>
            <a:endParaRPr lang="zh-CN" alt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806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ILSVRC12 Classification Networks</a:t>
            </a:r>
            <a:endParaRPr 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15" y="2021472"/>
            <a:ext cx="5888673" cy="449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01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Detection Networks, </a:t>
            </a:r>
            <a:r>
              <a:rPr lang="en-US" altLang="zh-CN" sz="3600" dirty="0" err="1">
                <a:solidFill>
                  <a:srgbClr val="000000"/>
                </a:solidFill>
                <a:latin typeface="Calibri" panose="020F0502020204030204" pitchFamily="34" charset="0"/>
              </a:rPr>
              <a:t>mAP</a:t>
            </a:r>
            <a:endParaRPr 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2416062"/>
            <a:ext cx="9453879" cy="19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191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78224" y="415049"/>
            <a:ext cx="8705657" cy="146746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Speech</a:t>
            </a:r>
            <a:endParaRPr lang="zh-CN" alt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800" b="1" dirty="0"/>
              <a:t>Baidu</a:t>
            </a:r>
            <a:endParaRPr lang="en-US" altLang="zh-CN" sz="2800" dirty="0"/>
          </a:p>
          <a:p>
            <a:pPr lvl="1"/>
            <a:r>
              <a:rPr lang="en-US" altLang="zh-CN" sz="2400" dirty="0"/>
              <a:t>2 2D-conv layers, 3 GRU layers, 1D </a:t>
            </a:r>
            <a:r>
              <a:rPr lang="en-US" altLang="zh-CN" sz="2400" dirty="0" err="1"/>
              <a:t>conv</a:t>
            </a:r>
            <a:endParaRPr lang="en-US" altLang="zh-CN" sz="2400" dirty="0"/>
          </a:p>
          <a:p>
            <a:pPr lvl="1"/>
            <a:r>
              <a:rPr lang="en-US" altLang="zh-CN" sz="2400" dirty="0"/>
              <a:t>Baidu internal datasets</a:t>
            </a:r>
          </a:p>
          <a:p>
            <a:pPr lvl="1"/>
            <a:endParaRPr lang="en-US" altLang="zh-CN" sz="2400" dirty="0"/>
          </a:p>
          <a:p>
            <a:r>
              <a:rPr lang="en-US" altLang="zh-CN" sz="2800" b="1" dirty="0"/>
              <a:t>FP32 Baseline</a:t>
            </a:r>
            <a:r>
              <a:rPr lang="en-US" altLang="zh-CN" sz="2800" dirty="0"/>
              <a:t>	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52" y="4180769"/>
            <a:ext cx="5874068" cy="2170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14927" y="6371776"/>
            <a:ext cx="40322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Character Error Rate (lower is better)</a:t>
            </a: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3244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Speedups</a:t>
            </a:r>
            <a:endParaRPr 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600" b="1" dirty="0">
                <a:solidFill>
                  <a:srgbClr val="0114C5"/>
                </a:solidFill>
              </a:rPr>
              <a:t>Memory limited ops</a:t>
            </a:r>
            <a:r>
              <a:rPr lang="en-US" altLang="zh-CN" sz="2600" b="1" dirty="0"/>
              <a:t>: should see ~2x speedup</a:t>
            </a:r>
            <a:endParaRPr lang="en-US" altLang="zh-CN" sz="2600" dirty="0"/>
          </a:p>
          <a:p>
            <a:r>
              <a:rPr lang="en-US" altLang="zh-CN" sz="2600" b="1" dirty="0">
                <a:solidFill>
                  <a:srgbClr val="0114C5"/>
                </a:solidFill>
              </a:rPr>
              <a:t>Math limited ops</a:t>
            </a:r>
            <a:r>
              <a:rPr lang="en-US" altLang="zh-CN" sz="2600" b="1" dirty="0"/>
              <a:t>: will vary based on arithmetic intensity</a:t>
            </a:r>
          </a:p>
          <a:p>
            <a:endParaRPr lang="en-US" altLang="zh-CN" sz="2400" dirty="0"/>
          </a:p>
          <a:p>
            <a:r>
              <a:rPr lang="en-US" altLang="zh-CN" sz="2600" b="1" dirty="0"/>
              <a:t>GV100</a:t>
            </a:r>
            <a:r>
              <a:rPr lang="zh-CN" altLang="en-US" sz="2600" dirty="0"/>
              <a:t>上的部分算例比较（</a:t>
            </a:r>
            <a:r>
              <a:rPr lang="en-US" altLang="zh-CN" sz="2600" dirty="0"/>
              <a:t>mixed precision vs FP32</a:t>
            </a:r>
            <a:r>
              <a:rPr lang="zh-CN" altLang="en-US" sz="2600" dirty="0"/>
              <a:t>）</a:t>
            </a:r>
            <a:r>
              <a:rPr lang="en-US" altLang="zh-CN" sz="2600" dirty="0"/>
              <a:t>:</a:t>
            </a:r>
          </a:p>
          <a:p>
            <a:pPr lvl="1"/>
            <a:r>
              <a:rPr lang="en-US" altLang="zh-CN" sz="2200" dirty="0"/>
              <a:t>Resnet50: </a:t>
            </a:r>
            <a:r>
              <a:rPr lang="en-US" altLang="zh-CN" sz="2200" b="1" dirty="0"/>
              <a:t>~3.3x</a:t>
            </a:r>
            <a:endParaRPr lang="en-US" altLang="zh-CN" sz="2200" dirty="0"/>
          </a:p>
          <a:p>
            <a:pPr lvl="1"/>
            <a:r>
              <a:rPr lang="en-US" altLang="zh-CN" sz="2200" dirty="0"/>
              <a:t>DeepSpeech2: </a:t>
            </a:r>
            <a:r>
              <a:rPr lang="en-US" altLang="zh-CN" sz="2200" b="1" dirty="0"/>
              <a:t>~4.5x</a:t>
            </a:r>
            <a:endParaRPr lang="en-US" altLang="zh-CN" sz="2200" dirty="0"/>
          </a:p>
          <a:p>
            <a:pPr lvl="1"/>
            <a:r>
              <a:rPr lang="en-US" altLang="zh-CN" sz="2200" dirty="0" err="1"/>
              <a:t>FairSeq</a:t>
            </a:r>
            <a:r>
              <a:rPr lang="en-US" altLang="zh-CN" sz="2200" dirty="0"/>
              <a:t>: </a:t>
            </a:r>
            <a:r>
              <a:rPr lang="en-US" altLang="zh-CN" sz="2200" b="1" dirty="0"/>
              <a:t>~4.0x</a:t>
            </a:r>
            <a:endParaRPr lang="en-US" altLang="zh-CN" sz="2200" dirty="0"/>
          </a:p>
          <a:p>
            <a:pPr lvl="1"/>
            <a:r>
              <a:rPr lang="en-US" altLang="zh-CN" sz="2200" dirty="0"/>
              <a:t>Sentiment prediction: </a:t>
            </a:r>
            <a:r>
              <a:rPr lang="en-US" altLang="zh-CN" sz="2200" b="1" dirty="0"/>
              <a:t>~4.0x</a:t>
            </a:r>
            <a:endParaRPr lang="en-US" altLang="zh-CN" sz="2200" dirty="0"/>
          </a:p>
          <a:p>
            <a:r>
              <a:rPr lang="en-US" altLang="zh-CN" sz="2600" b="1" dirty="0"/>
              <a:t>Speedups to increase further:</a:t>
            </a:r>
          </a:p>
          <a:p>
            <a:pPr lvl="1"/>
            <a:r>
              <a:rPr lang="zh-CN" altLang="en-US" sz="2000" dirty="0"/>
              <a:t>函数库不断优化</a:t>
            </a:r>
            <a:endParaRPr lang="en-US" altLang="zh-CN" sz="2000" dirty="0"/>
          </a:p>
          <a:p>
            <a:pPr lvl="1"/>
            <a:r>
              <a:rPr lang="zh-CN" altLang="en-US" sz="2000" dirty="0"/>
              <a:t>越来越多的运算加入 </a:t>
            </a:r>
            <a:r>
              <a:rPr lang="en-US" altLang="zh-CN" sz="2000" dirty="0" err="1"/>
              <a:t>TensorCore</a:t>
            </a:r>
            <a:r>
              <a:rPr lang="en-US" altLang="zh-CN" sz="2000" dirty="0"/>
              <a:t> </a:t>
            </a:r>
            <a:r>
              <a:rPr lang="zh-CN" altLang="en-US" sz="2000" dirty="0"/>
              <a:t>支持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956833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err="1">
                <a:solidFill>
                  <a:srgbClr val="000000"/>
                </a:solidFill>
                <a:latin typeface="Calibri" panose="020F0502020204030204" pitchFamily="34" charset="0"/>
              </a:rPr>
              <a:t>TensorCore</a:t>
            </a:r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 Performance Guidance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2800" dirty="0"/>
              <a:t>矩阵乘法：</a:t>
            </a:r>
            <a:endParaRPr lang="en-US" altLang="zh-CN" sz="2800" dirty="0"/>
          </a:p>
          <a:p>
            <a:pPr lvl="1"/>
            <a:r>
              <a:rPr lang="en-US" altLang="zh-CN" sz="2200" dirty="0"/>
              <a:t>On FP16 inputs, all three dimensions (M, N, K) must be multiples of 8.</a:t>
            </a:r>
          </a:p>
          <a:p>
            <a:pPr lvl="1"/>
            <a:r>
              <a:rPr lang="en-US" altLang="zh-CN" sz="2200" dirty="0"/>
              <a:t>On INT8 inputs (Turing only), all three dimensions must be multiples of 16.</a:t>
            </a:r>
          </a:p>
          <a:p>
            <a:endParaRPr lang="en-US" altLang="zh-CN" sz="2000" dirty="0"/>
          </a:p>
          <a:p>
            <a:r>
              <a:rPr lang="zh-CN" altLang="en-US" sz="2800" dirty="0"/>
              <a:t>卷积运算：</a:t>
            </a:r>
            <a:endParaRPr lang="en-US" altLang="zh-CN" sz="2800" dirty="0"/>
          </a:p>
          <a:p>
            <a:pPr lvl="1"/>
            <a:r>
              <a:rPr lang="en-US" altLang="zh-CN" sz="2200" dirty="0"/>
              <a:t>On FP16 inputs, input and output channels must be multiples of 8.</a:t>
            </a:r>
          </a:p>
          <a:p>
            <a:pPr lvl="1"/>
            <a:r>
              <a:rPr lang="en-US" altLang="zh-CN" sz="2200" dirty="0"/>
              <a:t>On INT8 inputs (Turing only), input and output channels must be multiples of 16.</a:t>
            </a:r>
          </a:p>
        </p:txBody>
      </p:sp>
    </p:spTree>
    <p:extLst>
      <p:ext uri="{BB962C8B-B14F-4D97-AF65-F5344CB8AC3E}">
        <p14:creationId xmlns:p14="http://schemas.microsoft.com/office/powerpoint/2010/main" val="14775174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err="1">
                <a:solidFill>
                  <a:srgbClr val="000000"/>
                </a:solidFill>
                <a:latin typeface="Calibri" panose="020F0502020204030204" pitchFamily="34" charset="0"/>
              </a:rPr>
              <a:t>TensorCore</a:t>
            </a:r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 Performance Guidance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2400" b="1" dirty="0"/>
              <a:t>对于混合精度训练：</a:t>
            </a:r>
          </a:p>
          <a:p>
            <a:pPr lvl="1"/>
            <a:endParaRPr lang="zh-CN" altLang="en-US" sz="2069" b="1" dirty="0"/>
          </a:p>
          <a:p>
            <a:pPr lvl="1"/>
            <a:r>
              <a:rPr lang="en-US" altLang="zh-CN" sz="2069" b="1" dirty="0"/>
              <a:t>1. </a:t>
            </a:r>
            <a:r>
              <a:rPr lang="zh-CN" altLang="en-US" sz="2069" b="1" dirty="0"/>
              <a:t>选择小批量大小为</a:t>
            </a:r>
            <a:r>
              <a:rPr lang="en-US" altLang="zh-CN" sz="2069" b="1" dirty="0"/>
              <a:t>8</a:t>
            </a:r>
            <a:r>
              <a:rPr lang="zh-CN" altLang="en-US" sz="2069" b="1" dirty="0"/>
              <a:t>的倍数；</a:t>
            </a:r>
          </a:p>
          <a:p>
            <a:pPr lvl="1"/>
            <a:endParaRPr lang="zh-CN" altLang="en-US" sz="2069" b="1" dirty="0"/>
          </a:p>
          <a:p>
            <a:pPr lvl="1"/>
            <a:r>
              <a:rPr lang="en-US" altLang="zh-CN" sz="2069" b="1" dirty="0"/>
              <a:t>2. </a:t>
            </a:r>
            <a:r>
              <a:rPr lang="zh-CN" altLang="en-US" sz="2069" b="1" dirty="0"/>
              <a:t>选择线性层维度为</a:t>
            </a:r>
            <a:r>
              <a:rPr lang="en-US" altLang="zh-CN" sz="2069" b="1" dirty="0"/>
              <a:t>8</a:t>
            </a:r>
            <a:r>
              <a:rPr lang="zh-CN" altLang="en-US" sz="2069" b="1" dirty="0"/>
              <a:t>的倍数；</a:t>
            </a:r>
          </a:p>
          <a:p>
            <a:pPr lvl="1"/>
            <a:endParaRPr lang="zh-CN" altLang="en-US" sz="2069" b="1" dirty="0"/>
          </a:p>
          <a:p>
            <a:pPr lvl="1"/>
            <a:r>
              <a:rPr lang="en-US" altLang="zh-CN" sz="2069" b="1" dirty="0"/>
              <a:t>3. </a:t>
            </a:r>
            <a:r>
              <a:rPr lang="zh-CN" altLang="en-US" sz="2069" b="1" dirty="0"/>
              <a:t>选择卷积层通道数为</a:t>
            </a:r>
            <a:r>
              <a:rPr lang="en-US" altLang="zh-CN" sz="2069" b="1" dirty="0"/>
              <a:t>8</a:t>
            </a:r>
            <a:r>
              <a:rPr lang="zh-CN" altLang="en-US" sz="2069" b="1" dirty="0"/>
              <a:t>的倍数；</a:t>
            </a:r>
          </a:p>
          <a:p>
            <a:pPr lvl="1"/>
            <a:endParaRPr lang="zh-CN" altLang="en-US" sz="2069" b="1" dirty="0"/>
          </a:p>
          <a:p>
            <a:pPr lvl="1"/>
            <a:r>
              <a:rPr lang="en-US" altLang="zh-CN" sz="2069" b="1" dirty="0"/>
              <a:t>4. </a:t>
            </a:r>
            <a:r>
              <a:rPr lang="zh-CN" altLang="en-US" sz="2069" b="1" dirty="0"/>
              <a:t>对于分类问题，将词汇表填充为</a:t>
            </a:r>
            <a:r>
              <a:rPr lang="en-US" altLang="zh-CN" sz="2069" b="1" dirty="0"/>
              <a:t>8</a:t>
            </a:r>
            <a:r>
              <a:rPr lang="zh-CN" altLang="en-US" sz="2069" b="1" dirty="0"/>
              <a:t>的倍数；</a:t>
            </a:r>
          </a:p>
          <a:p>
            <a:pPr lvl="1"/>
            <a:endParaRPr lang="zh-CN" altLang="en-US" sz="2069" b="1" dirty="0"/>
          </a:p>
          <a:p>
            <a:pPr lvl="1"/>
            <a:r>
              <a:rPr lang="en-US" altLang="zh-CN" sz="2069" b="1" dirty="0"/>
              <a:t>5. </a:t>
            </a:r>
            <a:r>
              <a:rPr lang="zh-CN" altLang="en-US" sz="2069" b="1" dirty="0"/>
              <a:t>对于序列问题，将序列长度填充为</a:t>
            </a:r>
            <a:r>
              <a:rPr lang="en-US" altLang="zh-CN" sz="2069" b="1" dirty="0"/>
              <a:t>8</a:t>
            </a:r>
            <a:r>
              <a:rPr lang="zh-CN" altLang="en-US" sz="2069" b="1" dirty="0"/>
              <a:t>的倍数。</a:t>
            </a:r>
            <a:endParaRPr lang="en-US" altLang="zh-CN" sz="1669" dirty="0"/>
          </a:p>
        </p:txBody>
      </p:sp>
    </p:spTree>
    <p:extLst>
      <p:ext uri="{BB962C8B-B14F-4D97-AF65-F5344CB8AC3E}">
        <p14:creationId xmlns:p14="http://schemas.microsoft.com/office/powerpoint/2010/main" val="2524719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FRAMEWORKS</a:t>
            </a:r>
            <a:endParaRPr lang="zh-CN" alt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3284" lvl="1" indent="-283284">
              <a:spcBef>
                <a:spcPts val="827"/>
              </a:spcBef>
              <a:buFont typeface="Wingdings" panose="05000000000000000000" pitchFamily="2" charset="2"/>
              <a:buChar char="§"/>
            </a:pPr>
            <a:r>
              <a:rPr lang="zh-CN" altLang="en-US" sz="2600" dirty="0"/>
              <a:t>主流的深度学习框架都支持</a:t>
            </a:r>
            <a:r>
              <a:rPr lang="en-US" altLang="zh-CN" sz="2600" dirty="0"/>
              <a:t>FP16 </a:t>
            </a:r>
            <a:r>
              <a:rPr lang="zh-CN" altLang="en-US" sz="2600" dirty="0"/>
              <a:t>存储和</a:t>
            </a:r>
            <a:r>
              <a:rPr lang="en-US" altLang="zh-CN" sz="2600" dirty="0"/>
              <a:t> tensor core </a:t>
            </a:r>
            <a:r>
              <a:rPr lang="zh-CN" altLang="en-US" sz="2600" dirty="0"/>
              <a:t>数学运算</a:t>
            </a:r>
            <a:r>
              <a:rPr lang="en-US" altLang="zh-CN" sz="2600" dirty="0"/>
              <a:t>:</a:t>
            </a:r>
          </a:p>
          <a:p>
            <a:pPr lvl="1"/>
            <a:r>
              <a:rPr lang="en-US" altLang="zh-CN" sz="2200" b="1" dirty="0" err="1"/>
              <a:t>PyTorch</a:t>
            </a:r>
            <a:r>
              <a:rPr lang="en-US" altLang="zh-CN" sz="2200" b="1" dirty="0"/>
              <a:t>, </a:t>
            </a:r>
            <a:r>
              <a:rPr lang="en-US" altLang="zh-CN" sz="2200" b="1" dirty="0" err="1"/>
              <a:t>TensorFlow</a:t>
            </a:r>
            <a:r>
              <a:rPr lang="en-US" altLang="zh-CN" sz="2200" b="1" dirty="0"/>
              <a:t>, </a:t>
            </a:r>
            <a:r>
              <a:rPr lang="en-US" altLang="zh-CN" sz="2200" b="1" dirty="0" err="1"/>
              <a:t>MXNet</a:t>
            </a:r>
            <a:r>
              <a:rPr lang="en-US" altLang="zh-CN" sz="2200" b="1" dirty="0"/>
              <a:t>, …</a:t>
            </a:r>
          </a:p>
          <a:p>
            <a:pPr lvl="1"/>
            <a:r>
              <a:rPr lang="en-US" altLang="zh-CN" sz="2200" dirty="0">
                <a:hlinkClick r:id="rId2"/>
              </a:rPr>
              <a:t>https://docs.nvidia.com/deeplearning/sdk/mixed-precision-training/#framework</a:t>
            </a:r>
            <a:endParaRPr lang="en-US" altLang="zh-CN" sz="2200" dirty="0"/>
          </a:p>
          <a:p>
            <a:pPr lvl="1"/>
            <a:endParaRPr lang="en-US" altLang="zh-CN" sz="2800" dirty="0"/>
          </a:p>
          <a:p>
            <a:pPr>
              <a:lnSpc>
                <a:spcPct val="100000"/>
              </a:lnSpc>
            </a:pPr>
            <a:r>
              <a:rPr lang="en-US" altLang="zh-CN" sz="2600" dirty="0" err="1"/>
              <a:t>PyTorch</a:t>
            </a:r>
            <a:r>
              <a:rPr lang="en-US" altLang="zh-CN" sz="2600" dirty="0"/>
              <a:t> for example:</a:t>
            </a:r>
          </a:p>
          <a:p>
            <a:pPr lvl="1">
              <a:lnSpc>
                <a:spcPct val="100000"/>
              </a:lnSpc>
            </a:pPr>
            <a:r>
              <a:rPr lang="zh-CN" altLang="en-US" sz="2000" dirty="0"/>
              <a:t>使用 </a:t>
            </a:r>
            <a:r>
              <a:rPr lang="en-US" sz="2000" dirty="0"/>
              <a:t>AMP（</a:t>
            </a:r>
            <a:r>
              <a:rPr lang="zh-CN" altLang="en-US" sz="2000" dirty="0"/>
              <a:t>自动混合精度，</a:t>
            </a:r>
            <a:r>
              <a:rPr lang="en-US" sz="2000" dirty="0"/>
              <a:t>Automatic Mixed Precision）</a:t>
            </a:r>
          </a:p>
          <a:p>
            <a:pPr lvl="1">
              <a:lnSpc>
                <a:spcPct val="100000"/>
              </a:lnSpc>
            </a:pPr>
            <a:r>
              <a:rPr lang="zh-CN" altLang="en-US" sz="2000" dirty="0"/>
              <a:t>只需 </a:t>
            </a:r>
            <a:r>
              <a:rPr lang="en-US" altLang="zh-CN" sz="2000" dirty="0"/>
              <a:t>3 </a:t>
            </a:r>
            <a:r>
              <a:rPr lang="zh-CN" altLang="en-US" sz="2000" dirty="0"/>
              <a:t>行 </a:t>
            </a:r>
            <a:r>
              <a:rPr lang="en-US" sz="2000" dirty="0"/>
              <a:t>Python </a:t>
            </a:r>
            <a:r>
              <a:rPr lang="zh-CN" altLang="en-US" sz="2000" dirty="0"/>
              <a:t>代码 即可启用混合精度计算：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AMP </a:t>
            </a:r>
            <a:r>
              <a:rPr lang="zh-CN" altLang="en-US" sz="1800" dirty="0"/>
              <a:t>可通过 </a:t>
            </a:r>
            <a:r>
              <a:rPr lang="en-US" sz="1800" dirty="0"/>
              <a:t>NVIDIA </a:t>
            </a:r>
            <a:r>
              <a:rPr lang="zh-CN" altLang="en-US" sz="1800" dirty="0"/>
              <a:t>的 </a:t>
            </a:r>
            <a:r>
              <a:rPr lang="en-US" sz="1800" dirty="0"/>
              <a:t>Apex </a:t>
            </a:r>
            <a:r>
              <a:rPr lang="zh-CN" altLang="en-US" sz="1800" dirty="0"/>
              <a:t>库获取，</a:t>
            </a:r>
            <a:endParaRPr lang="en-US" altLang="zh-CN" sz="1800" dirty="0"/>
          </a:p>
          <a:p>
            <a:pPr lvl="2">
              <a:lnSpc>
                <a:spcPct val="100000"/>
              </a:lnSpc>
            </a:pPr>
            <a:r>
              <a:rPr lang="zh-CN" altLang="en-US" sz="1800" dirty="0"/>
              <a:t>该库提供混合精度计算和分布式训练工具。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9144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FRAMEWORKS</a:t>
            </a:r>
            <a:endParaRPr lang="zh-CN" alt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77079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sz="2600" dirty="0" err="1"/>
              <a:t>PyTorch</a:t>
            </a:r>
            <a:r>
              <a:rPr lang="en-US" altLang="zh-CN" sz="2600" dirty="0"/>
              <a:t> for example:</a:t>
            </a:r>
          </a:p>
          <a:p>
            <a:pPr lvl="1"/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24" y="2764692"/>
            <a:ext cx="8851582" cy="233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75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Half-precision Floating Point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68418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/>
            <a:r>
              <a:rPr lang="zh-CN" altLang="en-US" sz="2400" dirty="0"/>
              <a:t>常用浮点数格式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lvl="2"/>
            <a:r>
              <a:rPr lang="en-US" altLang="zh-CN" sz="2069" dirty="0"/>
              <a:t>32-bit, known as “single precision” </a:t>
            </a:r>
          </a:p>
          <a:p>
            <a:pPr lvl="2"/>
            <a:r>
              <a:rPr lang="en-US" altLang="zh-CN" sz="2069" dirty="0"/>
              <a:t>64-bit, known as “double precision”.</a:t>
            </a:r>
          </a:p>
          <a:p>
            <a:pPr lvl="2"/>
            <a:endParaRPr lang="en-US" altLang="zh-CN" sz="2069" dirty="0"/>
          </a:p>
          <a:p>
            <a:pPr lvl="1"/>
            <a:r>
              <a:rPr lang="en-US" altLang="zh-CN" sz="2400" dirty="0"/>
              <a:t>FP64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2"/>
            <a:r>
              <a:rPr lang="en-US" altLang="zh-CN" sz="2069" dirty="0"/>
              <a:t>1 sign bit, 11 exponent bits, and 52 </a:t>
            </a:r>
            <a:r>
              <a:rPr lang="en-US" altLang="zh-CN" sz="2069" b="1" dirty="0">
                <a:solidFill>
                  <a:srgbClr val="FF0000"/>
                </a:solidFill>
              </a:rPr>
              <a:t>mantissa</a:t>
            </a:r>
            <a:r>
              <a:rPr lang="en-US" altLang="zh-CN" sz="2069" dirty="0"/>
              <a:t> bits.</a:t>
            </a:r>
          </a:p>
          <a:p>
            <a:pPr lvl="1"/>
            <a:r>
              <a:rPr lang="en-US" altLang="zh-CN" sz="2400" dirty="0"/>
              <a:t>FP32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2"/>
            <a:r>
              <a:rPr lang="en-US" altLang="zh-CN" sz="2069" dirty="0"/>
              <a:t>1 sign bit, 8 exponent bits, and 23 </a:t>
            </a:r>
            <a:r>
              <a:rPr lang="en-US" altLang="zh-CN" sz="2069" b="1" dirty="0">
                <a:solidFill>
                  <a:srgbClr val="FF0000"/>
                </a:solidFill>
              </a:rPr>
              <a:t>mantissa</a:t>
            </a:r>
            <a:r>
              <a:rPr lang="en-US" altLang="zh-CN" sz="2069" dirty="0"/>
              <a:t> bits.</a:t>
            </a:r>
          </a:p>
          <a:p>
            <a:pPr lvl="2"/>
            <a:r>
              <a:rPr lang="en-US" altLang="zh-CN" sz="2069" dirty="0"/>
              <a:t>about 2 billion values.</a:t>
            </a:r>
          </a:p>
          <a:p>
            <a:pPr lvl="2"/>
            <a:endParaRPr lang="en-US" altLang="zh-CN" sz="2069" dirty="0"/>
          </a:p>
          <a:p>
            <a:pPr lvl="1"/>
            <a:r>
              <a:rPr lang="en-US" altLang="zh-CN" sz="2400" b="1" dirty="0">
                <a:solidFill>
                  <a:srgbClr val="0114C5"/>
                </a:solidFill>
              </a:rPr>
              <a:t>FP16: half-precision floating point</a:t>
            </a:r>
            <a:r>
              <a:rPr lang="zh-CN" altLang="en-US" sz="2400" b="1" dirty="0">
                <a:solidFill>
                  <a:srgbClr val="0114C5"/>
                </a:solidFill>
              </a:rPr>
              <a:t> （</a:t>
            </a:r>
            <a:r>
              <a:rPr lang="zh-CN" altLang="en-US" sz="2400" dirty="0">
                <a:solidFill>
                  <a:srgbClr val="0114C5"/>
                </a:solidFill>
              </a:rPr>
              <a:t>半精度</a:t>
            </a:r>
            <a:r>
              <a:rPr lang="zh-CN" altLang="en-US" sz="2400" b="1" dirty="0">
                <a:solidFill>
                  <a:srgbClr val="0114C5"/>
                </a:solidFill>
              </a:rPr>
              <a:t>）</a:t>
            </a:r>
            <a:r>
              <a:rPr lang="en-US" altLang="zh-CN" sz="2400" b="1" dirty="0">
                <a:solidFill>
                  <a:srgbClr val="0114C5"/>
                </a:solidFill>
              </a:rPr>
              <a:t> </a:t>
            </a:r>
          </a:p>
          <a:p>
            <a:pPr lvl="2"/>
            <a:r>
              <a:rPr lang="en-US" altLang="zh-CN" sz="2069" dirty="0"/>
              <a:t>1 sign bit, 5 exponent bits, and 10 mantissa bits.</a:t>
            </a:r>
          </a:p>
          <a:p>
            <a:pPr lvl="2"/>
            <a:r>
              <a:rPr lang="en-US" altLang="zh-CN" sz="2069" dirty="0"/>
              <a:t>Range from 2</a:t>
            </a:r>
            <a:r>
              <a:rPr lang="en-US" altLang="zh-CN" sz="2069" baseline="30000" dirty="0"/>
              <a:t>-14</a:t>
            </a:r>
            <a:r>
              <a:rPr lang="en-US" altLang="zh-CN" sz="2069" dirty="0"/>
              <a:t> to 2</a:t>
            </a:r>
            <a:r>
              <a:rPr lang="en-US" altLang="zh-CN" sz="2069" baseline="30000" dirty="0"/>
              <a:t>15</a:t>
            </a:r>
            <a:r>
              <a:rPr lang="en-US" altLang="zh-CN" sz="2069" dirty="0"/>
              <a:t> , that’s </a:t>
            </a:r>
            <a:r>
              <a:rPr lang="en-US" altLang="zh-CN" sz="2069" u="sng" dirty="0">
                <a:solidFill>
                  <a:srgbClr val="0114C5"/>
                </a:solidFill>
              </a:rPr>
              <a:t>30,720</a:t>
            </a:r>
            <a:r>
              <a:rPr lang="en-US" altLang="zh-CN" sz="2069" dirty="0"/>
              <a:t> values.</a:t>
            </a:r>
          </a:p>
          <a:p>
            <a:pPr lvl="1"/>
            <a:endParaRPr lang="en-US" sz="2400" b="1" dirty="0"/>
          </a:p>
          <a:p>
            <a:pPr lvl="1"/>
            <a:endParaRPr lang="en-US" sz="2400" b="1" dirty="0"/>
          </a:p>
        </p:txBody>
      </p:sp>
      <p:sp>
        <p:nvSpPr>
          <p:cNvPr id="2" name="矩形 1"/>
          <p:cNvSpPr/>
          <p:nvPr/>
        </p:nvSpPr>
        <p:spPr>
          <a:xfrm>
            <a:off x="7450187" y="415851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尾数</a:t>
            </a:r>
          </a:p>
        </p:txBody>
      </p:sp>
    </p:spTree>
    <p:extLst>
      <p:ext uri="{BB962C8B-B14F-4D97-AF65-F5344CB8AC3E}">
        <p14:creationId xmlns:p14="http://schemas.microsoft.com/office/powerpoint/2010/main" val="2078669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000000"/>
                </a:solidFill>
                <a:latin typeface="Calibri" panose="020F0502020204030204" pitchFamily="34" charset="0"/>
              </a:rPr>
              <a:t>Conclusions</a:t>
            </a:r>
            <a:endParaRPr lang="zh-CN" altLang="en-US" sz="4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1882513"/>
            <a:ext cx="8413064" cy="4889373"/>
          </a:xfrm>
          <a:prstGeom prst="rect">
            <a:avLst/>
          </a:prstGeom>
        </p:spPr>
        <p:txBody>
          <a:bodyPr>
            <a:noAutofit/>
          </a:bodyPr>
          <a:lstStyle/>
          <a:p>
            <a:pPr fontAlgn="base"/>
            <a:r>
              <a:rPr lang="zh-CN" altLang="en-US" sz="2000" dirty="0"/>
              <a:t>混合精度训练的好处：</a:t>
            </a:r>
          </a:p>
          <a:p>
            <a:pPr lvl="1" fontAlgn="base"/>
            <a:r>
              <a:rPr lang="zh-CN" altLang="en-US" sz="1800" dirty="0"/>
              <a:t>数学计算和内存速度提升；更大的小批量和更大的输入；</a:t>
            </a:r>
            <a:endParaRPr lang="en-US" altLang="zh-CN" sz="1800" dirty="0"/>
          </a:p>
          <a:p>
            <a:pPr lvl="1" fontAlgn="base"/>
            <a:endParaRPr lang="en-US" altLang="zh-CN" sz="800" dirty="0"/>
          </a:p>
          <a:p>
            <a:r>
              <a:rPr lang="zh-CN" altLang="en-US" sz="2000" dirty="0"/>
              <a:t>自动损失缩放简化了混合精度训练</a:t>
            </a:r>
            <a:endParaRPr lang="en-US" altLang="zh-CN" sz="2000" dirty="0"/>
          </a:p>
          <a:p>
            <a:endParaRPr lang="en-US" altLang="zh-CN" sz="800" dirty="0"/>
          </a:p>
          <a:p>
            <a:pPr fontAlgn="base"/>
            <a:r>
              <a:rPr lang="zh-CN" altLang="en-US" sz="2000" dirty="0"/>
              <a:t>混合精度在多种情况下与</a:t>
            </a:r>
            <a:r>
              <a:rPr lang="en-US" sz="2000" dirty="0"/>
              <a:t>FP32</a:t>
            </a:r>
            <a:r>
              <a:rPr lang="zh-CN" altLang="en-US" sz="2000" dirty="0"/>
              <a:t>训练精度相匹配：</a:t>
            </a:r>
          </a:p>
          <a:p>
            <a:pPr lvl="1" fontAlgn="base"/>
            <a:r>
              <a:rPr lang="zh-CN" altLang="en-US" sz="1800" dirty="0"/>
              <a:t>任务：分类、回归、生成</a:t>
            </a:r>
          </a:p>
          <a:p>
            <a:pPr lvl="1" fontAlgn="base"/>
            <a:r>
              <a:rPr lang="zh-CN" altLang="en-US" sz="1800" dirty="0"/>
              <a:t>问题领域：图像、语言翻译、语言建模、语音</a:t>
            </a:r>
          </a:p>
          <a:p>
            <a:pPr lvl="1" fontAlgn="base"/>
            <a:r>
              <a:rPr lang="zh-CN" altLang="en-US" sz="1800" dirty="0"/>
              <a:t>网络架构：前馈、递归</a:t>
            </a:r>
          </a:p>
          <a:p>
            <a:pPr lvl="1" fontAlgn="base"/>
            <a:r>
              <a:rPr lang="zh-CN" altLang="en-US" sz="1800" dirty="0"/>
              <a:t>优化器：</a:t>
            </a:r>
            <a:r>
              <a:rPr lang="en-US" sz="1800" dirty="0" err="1"/>
              <a:t>SGD、Adagrad、Adam</a:t>
            </a:r>
            <a:endParaRPr lang="en-US" sz="1800" dirty="0"/>
          </a:p>
          <a:p>
            <a:pPr lvl="1" fontAlgn="base"/>
            <a:endParaRPr lang="en-US" sz="800" dirty="0"/>
          </a:p>
          <a:p>
            <a:pPr fontAlgn="base"/>
            <a:r>
              <a:rPr lang="zh-CN" altLang="en-US" sz="2000" dirty="0"/>
              <a:t>关于推理：</a:t>
            </a:r>
          </a:p>
          <a:p>
            <a:pPr lvl="1" fontAlgn="base"/>
            <a:r>
              <a:rPr lang="zh-CN" altLang="en-US" sz="1800" dirty="0"/>
              <a:t>可以纯用</a:t>
            </a:r>
            <a:r>
              <a:rPr lang="en-US" sz="1800" dirty="0"/>
              <a:t>FP16：</a:t>
            </a:r>
            <a:r>
              <a:rPr lang="zh-CN" altLang="en-US" sz="1800" dirty="0"/>
              <a:t>存储和数学计算（使用支持</a:t>
            </a:r>
            <a:r>
              <a:rPr lang="en-US" sz="1800" dirty="0"/>
              <a:t>FP16</a:t>
            </a:r>
            <a:r>
              <a:rPr lang="zh-CN" altLang="en-US" sz="1800" dirty="0"/>
              <a:t>的库函数调用）</a:t>
            </a:r>
            <a:endParaRPr lang="en-US" altLang="zh-CN" sz="1800" dirty="0"/>
          </a:p>
          <a:p>
            <a:r>
              <a:rPr lang="en-US" altLang="zh-CN" sz="2000" b="1" dirty="0"/>
              <a:t>More details: </a:t>
            </a:r>
          </a:p>
          <a:p>
            <a:pPr lvl="1"/>
            <a:r>
              <a:rPr lang="en-US" altLang="zh-CN" sz="1800" dirty="0"/>
              <a:t>http://docs.nvidia.com/deeplearning/sdk/mixed-precision-training/</a:t>
            </a:r>
          </a:p>
        </p:txBody>
      </p:sp>
    </p:spTree>
    <p:extLst>
      <p:ext uri="{BB962C8B-B14F-4D97-AF65-F5344CB8AC3E}">
        <p14:creationId xmlns:p14="http://schemas.microsoft.com/office/powerpoint/2010/main" val="840065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499" y="3324858"/>
            <a:ext cx="8318421" cy="3484099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Programming Tensor Cores in CUDA 9</a:t>
            </a:r>
            <a:r>
              <a:rPr lang="en-US" altLang="zh-CN" sz="2400" b="1" dirty="0">
                <a:solidFill>
                  <a:srgbClr val="1D07BF"/>
                </a:solidFill>
              </a:rPr>
              <a:t>, </a:t>
            </a:r>
          </a:p>
          <a:p>
            <a:pPr lvl="1"/>
            <a:r>
              <a:rPr lang="en-US" altLang="zh-CN" sz="2000" dirty="0">
                <a:hlinkClick r:id="rId2" tooltip="Posts by Jeremy Appleyard"/>
              </a:rPr>
              <a:t>Jeremy Appleyard</a:t>
            </a:r>
            <a:r>
              <a:rPr lang="en-US" altLang="zh-CN" sz="2000" dirty="0"/>
              <a:t> and </a:t>
            </a:r>
            <a:r>
              <a:rPr lang="en-US" altLang="zh-CN" sz="2000" dirty="0">
                <a:hlinkClick r:id="rId3" tooltip="Posts by Scott Yokim"/>
              </a:rPr>
              <a:t>Scott </a:t>
            </a:r>
            <a:r>
              <a:rPr lang="en-US" altLang="zh-CN" sz="2000" dirty="0" err="1">
                <a:hlinkClick r:id="rId3" tooltip="Posts by Scott Yokim"/>
              </a:rPr>
              <a:t>Yokim</a:t>
            </a:r>
            <a:r>
              <a:rPr lang="en-US" altLang="zh-CN" sz="2000" dirty="0"/>
              <a:t> | </a:t>
            </a:r>
            <a:r>
              <a:rPr lang="en-US" altLang="zh-CN" sz="2000" dirty="0">
                <a:hlinkClick r:id="rId4" tooltip="2:29 am"/>
              </a:rPr>
              <a:t>October 17, 2017</a:t>
            </a:r>
            <a:endParaRPr lang="en-US" altLang="zh-CN" sz="2000" dirty="0"/>
          </a:p>
          <a:p>
            <a:pPr lvl="1"/>
            <a:r>
              <a:rPr lang="en-US" altLang="zh-CN" sz="2000" b="1" dirty="0">
                <a:hlinkClick r:id="rId4"/>
              </a:rPr>
              <a:t>https://devblogs.nvidia.com/programming-tensor-cores-cuda-9/</a:t>
            </a:r>
            <a:endParaRPr lang="en-US" altLang="zh-CN" sz="2000" b="1" dirty="0"/>
          </a:p>
          <a:p>
            <a:r>
              <a:rPr lang="en-US" altLang="zh-CN" sz="2400" b="1" dirty="0"/>
              <a:t>Tensor Ops Made Easier in </a:t>
            </a:r>
            <a:r>
              <a:rPr lang="en-US" altLang="zh-CN" sz="2400" b="1" dirty="0" err="1"/>
              <a:t>cuDNN</a:t>
            </a:r>
            <a:r>
              <a:rPr lang="en-US" altLang="zh-CN" sz="2400" b="1" dirty="0"/>
              <a:t>,</a:t>
            </a:r>
          </a:p>
          <a:p>
            <a:pPr lvl="1"/>
            <a:r>
              <a:rPr lang="en-US" altLang="zh-CN" sz="2069" dirty="0">
                <a:hlinkClick r:id="rId3" tooltip="Posts by Scott Yokim"/>
              </a:rPr>
              <a:t>Scott </a:t>
            </a:r>
            <a:r>
              <a:rPr lang="en-US" altLang="zh-CN" sz="2069" dirty="0" err="1">
                <a:hlinkClick r:id="rId3" tooltip="Posts by Scott Yokim"/>
              </a:rPr>
              <a:t>Yokim</a:t>
            </a:r>
            <a:r>
              <a:rPr lang="en-US" altLang="zh-CN" sz="2069" dirty="0"/>
              <a:t> | </a:t>
            </a:r>
            <a:r>
              <a:rPr lang="en-US" altLang="zh-CN" sz="2069" dirty="0">
                <a:hlinkClick r:id="rId5" tooltip="2:00 pm"/>
              </a:rPr>
              <a:t>August 20, 2018</a:t>
            </a:r>
            <a:endParaRPr lang="en-US" altLang="zh-CN" sz="2069" dirty="0"/>
          </a:p>
          <a:p>
            <a:pPr lvl="1"/>
            <a:r>
              <a:rPr lang="en-US" altLang="zh-CN" sz="2069" b="1" dirty="0">
                <a:hlinkClick r:id="rId5"/>
              </a:rPr>
              <a:t>https://devblogs.nvidia.com/tensor-ops-made-easier-in-cudnn/</a:t>
            </a:r>
            <a:endParaRPr lang="en-US" altLang="zh-CN" sz="2069" b="1" dirty="0"/>
          </a:p>
        </p:txBody>
      </p:sp>
      <p:sp>
        <p:nvSpPr>
          <p:cNvPr id="6" name="矩形 5"/>
          <p:cNvSpPr/>
          <p:nvPr/>
        </p:nvSpPr>
        <p:spPr>
          <a:xfrm>
            <a:off x="693500" y="1863671"/>
            <a:ext cx="8693626" cy="1140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4982" indent="-314982">
              <a:buFont typeface="Arial" panose="020B0604020202020204" pitchFamily="34" charset="0"/>
              <a:buChar char="•"/>
            </a:pPr>
            <a:r>
              <a:rPr lang="en-US" altLang="zh-CN" sz="2400" b="1" dirty="0"/>
              <a:t>Training-Mixed-Precision-User-Guide, </a:t>
            </a:r>
          </a:p>
          <a:p>
            <a:pPr marL="818954" lvl="1" indent="-314982">
              <a:buFont typeface="Arial" panose="020B0604020202020204" pitchFamily="34" charset="0"/>
              <a:buChar char="•"/>
            </a:pPr>
            <a:r>
              <a:rPr lang="en-US" altLang="zh-CN" sz="2205" b="1" dirty="0">
                <a:hlinkClick r:id="rId6"/>
              </a:rPr>
              <a:t>https://docs.nvidia.com/deeplearning/sdk/mixed-precision-training/index.html</a:t>
            </a:r>
            <a:endParaRPr lang="en-US" altLang="zh-CN" sz="2205" b="1" dirty="0"/>
          </a:p>
        </p:txBody>
      </p:sp>
    </p:spTree>
    <p:extLst>
      <p:ext uri="{BB962C8B-B14F-4D97-AF65-F5344CB8AC3E}">
        <p14:creationId xmlns:p14="http://schemas.microsoft.com/office/powerpoint/2010/main" val="1703461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Half-precision Floating Point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68418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/>
            <a:r>
              <a:rPr lang="en-US" altLang="zh-CN" sz="2800" dirty="0"/>
              <a:t>FP16: </a:t>
            </a:r>
            <a:r>
              <a:rPr lang="zh-CN" altLang="en-US" sz="2400" dirty="0"/>
              <a:t>半精度浮点数</a:t>
            </a:r>
            <a:r>
              <a:rPr lang="en-US" altLang="zh-CN" sz="2400" dirty="0"/>
              <a:t> </a:t>
            </a:r>
            <a:endParaRPr lang="en-US" altLang="zh-CN" sz="2800" dirty="0"/>
          </a:p>
          <a:p>
            <a:pPr lvl="2">
              <a:lnSpc>
                <a:spcPct val="150000"/>
              </a:lnSpc>
            </a:pPr>
            <a:r>
              <a:rPr lang="zh-CN" altLang="en-US" sz="2000" dirty="0"/>
              <a:t>单精度算术的两倍吞吐量，</a:t>
            </a:r>
          </a:p>
          <a:p>
            <a:pPr lvl="2">
              <a:lnSpc>
                <a:spcPct val="150000"/>
              </a:lnSpc>
            </a:pPr>
            <a:r>
              <a:rPr lang="zh-CN" altLang="en-US" sz="2000" dirty="0"/>
              <a:t>双精度的四倍吞吐量。</a:t>
            </a:r>
          </a:p>
          <a:p>
            <a:pPr lvl="2">
              <a:lnSpc>
                <a:spcPct val="150000"/>
              </a:lnSpc>
            </a:pPr>
            <a:r>
              <a:rPr lang="zh-CN" altLang="en-US" sz="2000" dirty="0"/>
              <a:t>通过 </a:t>
            </a:r>
            <a:r>
              <a:rPr lang="en-US" altLang="zh-CN" sz="2000" dirty="0" err="1"/>
              <a:t>NVLink</a:t>
            </a:r>
            <a:r>
              <a:rPr lang="en-US" altLang="zh-CN" sz="2000" dirty="0"/>
              <a:t> </a:t>
            </a:r>
            <a:r>
              <a:rPr lang="zh-CN" altLang="en-US" sz="2000" dirty="0"/>
              <a:t>的半精度吞吐量达到 </a:t>
            </a:r>
            <a:r>
              <a:rPr lang="en-US" altLang="zh-CN" sz="2000" dirty="0"/>
              <a:t>21.2 Teraflop/s</a:t>
            </a:r>
            <a:r>
              <a:rPr lang="zh-CN" altLang="en-US" sz="2000" dirty="0"/>
              <a:t>。</a:t>
            </a:r>
            <a:r>
              <a:rPr lang="en-US" altLang="zh-CN" sz="2000" dirty="0"/>
              <a:t>.</a:t>
            </a:r>
            <a:endParaRPr lang="en-US" sz="2000" b="1" dirty="0"/>
          </a:p>
          <a:p>
            <a:pPr marL="378013" lvl="1" indent="0">
              <a:buNone/>
            </a:pPr>
            <a:endParaRPr lang="en-US" sz="2400" b="1" dirty="0"/>
          </a:p>
          <a:p>
            <a:pPr lvl="1"/>
            <a:r>
              <a:rPr lang="en-US" sz="2800" b="1" dirty="0"/>
              <a:t>GPU</a:t>
            </a:r>
            <a:r>
              <a:rPr lang="zh-CN" altLang="en-US" sz="2400" dirty="0"/>
              <a:t>硬件的支持</a:t>
            </a:r>
            <a:r>
              <a:rPr lang="en-US" sz="2800" b="1" dirty="0"/>
              <a:t>:</a:t>
            </a:r>
          </a:p>
          <a:p>
            <a:pPr lvl="2"/>
            <a:r>
              <a:rPr lang="en-US" altLang="zh-CN" sz="2400" dirty="0"/>
              <a:t>GP100 GPU </a:t>
            </a:r>
          </a:p>
          <a:p>
            <a:pPr lvl="2"/>
            <a:r>
              <a:rPr lang="zh-CN" altLang="en-US" sz="2400" dirty="0"/>
              <a:t>支持</a:t>
            </a:r>
            <a:r>
              <a:rPr lang="en-US" altLang="zh-CN" sz="2400" dirty="0"/>
              <a:t> a 2-way vector half-precision </a:t>
            </a:r>
            <a:r>
              <a:rPr lang="en-US" altLang="zh-CN" sz="2400" u="sng" dirty="0">
                <a:solidFill>
                  <a:srgbClr val="0114C5"/>
                </a:solidFill>
              </a:rPr>
              <a:t>fused multiply-add (FMA)</a:t>
            </a:r>
            <a:r>
              <a:rPr lang="en-US" altLang="zh-CN" sz="2400" dirty="0"/>
              <a:t> instruction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39362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Low-Precision Integers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68418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zh-CN" altLang="en-US" sz="2400" dirty="0"/>
              <a:t>浮点数结合了高动态范围和高精度；</a:t>
            </a:r>
          </a:p>
          <a:p>
            <a:pPr lvl="1">
              <a:lnSpc>
                <a:spcPct val="100000"/>
              </a:lnSpc>
            </a:pPr>
            <a:endParaRPr lang="zh-CN" altLang="en-US" sz="2400" dirty="0"/>
          </a:p>
          <a:p>
            <a:pPr lvl="1">
              <a:lnSpc>
                <a:spcPct val="100000"/>
              </a:lnSpc>
            </a:pPr>
            <a:r>
              <a:rPr lang="zh-CN" altLang="en-US" sz="2400" dirty="0"/>
              <a:t>但也有一些情况不需要高动态范围（</a:t>
            </a:r>
            <a:r>
              <a:rPr lang="en-US" altLang="zh-CN" sz="2400" dirty="0"/>
              <a:t>dynamic range</a:t>
            </a:r>
            <a:r>
              <a:rPr lang="zh-CN" altLang="en-US" sz="2400" dirty="0"/>
              <a:t>），因此整数（</a:t>
            </a:r>
            <a:r>
              <a:rPr lang="en-US" altLang="zh-CN" sz="2400" dirty="0"/>
              <a:t>integer</a:t>
            </a:r>
            <a:r>
              <a:rPr lang="zh-CN" altLang="en-US" sz="2400" dirty="0"/>
              <a:t>）就可以完成任务。</a:t>
            </a:r>
          </a:p>
          <a:p>
            <a:pPr lvl="1">
              <a:lnSpc>
                <a:spcPct val="100000"/>
              </a:lnSpc>
            </a:pPr>
            <a:endParaRPr lang="zh-CN" altLang="en-US" sz="2400" dirty="0"/>
          </a:p>
          <a:p>
            <a:pPr lvl="1">
              <a:lnSpc>
                <a:spcPct val="100000"/>
              </a:lnSpc>
            </a:pPr>
            <a:r>
              <a:rPr lang="zh-CN" altLang="en-US" sz="2400" dirty="0"/>
              <a:t>甚至还有一些应用中处理的数据精度较低，因此可以使用非常低精度的存储：</a:t>
            </a:r>
            <a:endParaRPr lang="en-US" altLang="zh-CN" sz="2400" dirty="0"/>
          </a:p>
          <a:p>
            <a:pPr lvl="1">
              <a:lnSpc>
                <a:spcPct val="100000"/>
              </a:lnSpc>
            </a:pPr>
            <a:r>
              <a:rPr lang="zh-CN" altLang="en-US" sz="2400" dirty="0"/>
              <a:t>例如</a:t>
            </a:r>
            <a:r>
              <a:rPr lang="en-US" altLang="zh-CN" sz="2400" dirty="0"/>
              <a:t>C</a:t>
            </a:r>
            <a:r>
              <a:rPr lang="zh-CN" altLang="en-US" sz="2400" dirty="0"/>
              <a:t>语言中的</a:t>
            </a:r>
            <a:r>
              <a:rPr lang="en-US" altLang="zh-CN" sz="2400" dirty="0"/>
              <a:t>`short`</a:t>
            </a:r>
            <a:r>
              <a:rPr lang="zh-CN" altLang="en-US" sz="2400" dirty="0"/>
              <a:t>或</a:t>
            </a:r>
            <a:r>
              <a:rPr lang="en-US" altLang="zh-CN" sz="2400" dirty="0"/>
              <a:t>`char`/`byte`</a:t>
            </a:r>
            <a:r>
              <a:rPr lang="zh-CN" altLang="en-US" sz="2400" dirty="0"/>
              <a:t>类型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32053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Low-Precision Integers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700456" y="2001091"/>
            <a:ext cx="8413064" cy="468418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/>
            <a:r>
              <a:rPr lang="en-US" altLang="zh-CN" sz="2800" dirty="0"/>
              <a:t>Pascal GPUs (GP102, GP104, and GP106) </a:t>
            </a:r>
            <a:r>
              <a:rPr lang="zh-CN" altLang="en-US" sz="2400" dirty="0"/>
              <a:t>引入了新指令</a:t>
            </a:r>
            <a:r>
              <a:rPr lang="en-US" altLang="zh-CN" sz="2800" dirty="0"/>
              <a:t> :</a:t>
            </a:r>
          </a:p>
          <a:p>
            <a:pPr lvl="2"/>
            <a:r>
              <a:rPr lang="en-US" altLang="zh-CN" sz="2400" dirty="0"/>
              <a:t>8-bit integer 4-element vector dot product (DP4A) :</a:t>
            </a:r>
          </a:p>
          <a:p>
            <a:pPr lvl="2"/>
            <a:r>
              <a:rPr lang="en-US" altLang="zh-CN" sz="2400" dirty="0"/>
              <a:t>16-bit 2-element vector dot product (DP2A).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47" y="3957320"/>
            <a:ext cx="7633395" cy="27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27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5305</TotalTime>
  <Words>2132</Words>
  <Application>Microsoft Macintosh PowerPoint</Application>
  <PresentationFormat>Custom</PresentationFormat>
  <Paragraphs>350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等线</vt:lpstr>
      <vt:lpstr>等线 Light</vt:lpstr>
      <vt:lpstr>Liberation Sans</vt:lpstr>
      <vt:lpstr>StarSymbol</vt:lpstr>
      <vt:lpstr>Arial</vt:lpstr>
      <vt:lpstr>Arial Black</vt:lpstr>
      <vt:lpstr>Calibri</vt:lpstr>
      <vt:lpstr>Courier New</vt:lpstr>
      <vt:lpstr>Times New Roman</vt:lpstr>
      <vt:lpstr>Wingdings</vt:lpstr>
      <vt:lpstr>Office 主题​​</vt:lpstr>
      <vt:lpstr>Introduction to CUDA  (10) Tensor Cores  &amp;  Mixed Precision Programming   </vt:lpstr>
      <vt:lpstr>Pascal → Volta → Turing</vt:lpstr>
      <vt:lpstr>Pascal → Volta → Turing</vt:lpstr>
      <vt:lpstr>Content </vt:lpstr>
      <vt:lpstr>Overview </vt:lpstr>
      <vt:lpstr>Half-precision Floating Point</vt:lpstr>
      <vt:lpstr>Half-precision Floating Point</vt:lpstr>
      <vt:lpstr>Low-Precision Integers</vt:lpstr>
      <vt:lpstr>Low-Precision Integers</vt:lpstr>
      <vt:lpstr>Low-Precision Integers</vt:lpstr>
      <vt:lpstr>Low-Precision Integers</vt:lpstr>
      <vt:lpstr>Performance on Pascal GPUs</vt:lpstr>
      <vt:lpstr>NVIDIA Libraries Support</vt:lpstr>
      <vt:lpstr>Support of new GPUs</vt:lpstr>
      <vt:lpstr>Content </vt:lpstr>
      <vt:lpstr>What are Tensor Cores</vt:lpstr>
      <vt:lpstr>Volta Tensor Cores</vt:lpstr>
      <vt:lpstr>Volta Tensor Cores</vt:lpstr>
      <vt:lpstr>Turing Tensor Cores</vt:lpstr>
      <vt:lpstr>Turing Tensor Cores</vt:lpstr>
      <vt:lpstr>Ampere Tensor Cores</vt:lpstr>
      <vt:lpstr>Hopper Tensor Cores</vt:lpstr>
      <vt:lpstr>Hopper Tensor Cores</vt:lpstr>
      <vt:lpstr>PowerPoint Presentation</vt:lpstr>
      <vt:lpstr>Blackwell Tensor Cores  </vt:lpstr>
      <vt:lpstr>Tensor Cores</vt:lpstr>
      <vt:lpstr>Tensor Cores</vt:lpstr>
      <vt:lpstr>Tensor Cores in CUDA Libraries</vt:lpstr>
      <vt:lpstr>Tensor Cores using cuBLAS</vt:lpstr>
      <vt:lpstr>Tensor Cores using cuDNN</vt:lpstr>
      <vt:lpstr>Rules to use  Tensor Cores</vt:lpstr>
      <vt:lpstr>Tensor Cores for Scientific Computing</vt:lpstr>
      <vt:lpstr>Tensor Cores for Scientific Computing</vt:lpstr>
      <vt:lpstr>Tensor Cores for Scientific Computing</vt:lpstr>
      <vt:lpstr>Tensor Cores for Scientific Computing</vt:lpstr>
      <vt:lpstr>Content </vt:lpstr>
      <vt:lpstr>What is Mixed Precision Training?</vt:lpstr>
      <vt:lpstr>Benefits of Mixed Precision Training</vt:lpstr>
      <vt:lpstr>Considerations for Mixed Precision Training</vt:lpstr>
      <vt:lpstr>Guideline #1: weight update</vt:lpstr>
      <vt:lpstr>Guideline #2: pointwise</vt:lpstr>
      <vt:lpstr>Guideline #3: Reductions</vt:lpstr>
      <vt:lpstr>Guideline #4: Normalization and Loss</vt:lpstr>
      <vt:lpstr>Guideline #5: Convolution, Matrix Multiply</vt:lpstr>
      <vt:lpstr>Overview of Mixed Precision Training</vt:lpstr>
      <vt:lpstr>Gradient range offset</vt:lpstr>
      <vt:lpstr>Loss Scaling</vt:lpstr>
      <vt:lpstr>Loss Scaling</vt:lpstr>
      <vt:lpstr>Loss Scaling</vt:lpstr>
      <vt:lpstr>Overview of Mixed Precision Training</vt:lpstr>
      <vt:lpstr>Automatic Loss Scaling</vt:lpstr>
      <vt:lpstr>ILSVRC12 Classification Networks</vt:lpstr>
      <vt:lpstr>Detection Networks, mAP</vt:lpstr>
      <vt:lpstr>Speech</vt:lpstr>
      <vt:lpstr>Speedups</vt:lpstr>
      <vt:lpstr>TensorCore Performance Guidance</vt:lpstr>
      <vt:lpstr>TensorCore Performance Guidance</vt:lpstr>
      <vt:lpstr>FRAMEWORKS</vt:lpstr>
      <vt:lpstr>FRAMEWORKS</vt:lpstr>
      <vt:lpstr>Conclusions</vt:lpstr>
      <vt:lpstr>References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unknown</dc:creator>
  <cp:lastModifiedBy>Microsoft Office User</cp:lastModifiedBy>
  <cp:revision>164</cp:revision>
  <dcterms:created xsi:type="dcterms:W3CDTF">2019-06-15T04:29:32Z</dcterms:created>
  <dcterms:modified xsi:type="dcterms:W3CDTF">2025-03-23T04:29:42Z</dcterms:modified>
</cp:coreProperties>
</file>